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59" r:id="rId2"/>
    <p:sldId id="836" r:id="rId3"/>
    <p:sldId id="839" r:id="rId4"/>
    <p:sldId id="841" r:id="rId5"/>
    <p:sldId id="833" r:id="rId6"/>
    <p:sldId id="840" r:id="rId7"/>
    <p:sldId id="838" r:id="rId8"/>
  </p:sldIdLst>
  <p:sldSz cx="12192000" cy="6858000"/>
  <p:notesSz cx="9940925" cy="6808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75"/>
    <a:srgbClr val="E9EDF4"/>
    <a:srgbClr val="376092"/>
    <a:srgbClr val="0070C0"/>
    <a:srgbClr val="D1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1474" autoAdjust="0"/>
  </p:normalViewPr>
  <p:slideViewPr>
    <p:cSldViewPr>
      <p:cViewPr varScale="1">
        <p:scale>
          <a:sx n="94" d="100"/>
          <a:sy n="94" d="100"/>
        </p:scale>
        <p:origin x="432" y="84"/>
      </p:cViewPr>
      <p:guideLst>
        <p:guide orient="horz" pos="2886"/>
        <p:guide pos="21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E8A81A-25E8-4275-A8E1-3D5CC04730EB}" type="datetimeFigureOut">
              <a:rPr lang="ru-RU"/>
              <a:pPr>
                <a:defRPr/>
              </a:pPr>
              <a:t>05.08.2021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63" y="6467475"/>
            <a:ext cx="430847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CABA51-D9C3-4DAE-9F95-906EB2B81E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22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6887" cy="341313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73133245-E3AB-4B2F-97FA-D41458ACBEC1}" type="datetimeFigureOut">
              <a:rPr lang="ru-RU"/>
              <a:pPr>
                <a:defRPr/>
              </a:pPr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94" tIns="40197" rIns="80394" bIns="4019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80394" tIns="40197" rIns="80394" bIns="4019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80394" tIns="40197" rIns="80394" bIns="4019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6887" cy="341313"/>
          </a:xfrm>
          <a:prstGeom prst="rect">
            <a:avLst/>
          </a:prstGeom>
        </p:spPr>
        <p:txBody>
          <a:bodyPr vert="horz" wrap="square" lIns="80394" tIns="40197" rIns="80394" bIns="401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FB99F2B5-61A7-4D03-97B6-F575A7884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6523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3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5627-1E26-4CB2-8B46-E7F82E8BDF49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3D1F-4BB4-4461-AF89-E5F027239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3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8FF9-5ABE-4ECD-A132-9CD5AFC53B83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AC66-0DAE-4DBF-BC1D-5C7FB229BC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56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DEE9-BB46-44F0-85D9-03E7565503F6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B3BD-1B43-44D9-BC1A-A42DE8746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00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432F-6C7E-4AF8-BF2E-F66FB3E3AA83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71EC-B13B-4C42-9156-D3A046669A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7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380EE-A842-43A7-9867-8B082BDBD283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0BEE-08AE-444B-9F0A-325A832B33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66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Титульный слайд" type="tx">
  <p:cSld name="1_Титульный слайд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2" descr="image1.png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1900238"/>
            <a:ext cx="2751137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8;p2"/>
          <p:cNvSpPr txBox="1">
            <a:spLocks noChangeArrowheads="1"/>
          </p:cNvSpPr>
          <p:nvPr/>
        </p:nvSpPr>
        <p:spPr bwMode="auto">
          <a:xfrm>
            <a:off x="303213" y="4578350"/>
            <a:ext cx="2595562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000000"/>
              </a:buClr>
              <a:buSzPts val="1600"/>
              <a:buFont typeface="Quattrocento Sans"/>
              <a:buNone/>
              <a:defRPr/>
            </a:pPr>
            <a: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lang="ru-RU">
              <a:solidFill>
                <a:srgbClr val="000000"/>
              </a:solidFill>
              <a:latin typeface="Oswald"/>
              <a:ea typeface="Quattrocento Sans"/>
              <a:cs typeface="Quattrocento Sans"/>
              <a:sym typeface="Quattrocento Sans"/>
            </a:endParaRPr>
          </a:p>
          <a:p>
            <a:pPr algn="ctr">
              <a:buClr>
                <a:srgbClr val="000000"/>
              </a:buClr>
              <a:buSzPts val="1600"/>
              <a:buFont typeface="Quattrocento Sans"/>
              <a:buNone/>
              <a:defRPr/>
            </a:pPr>
            <a: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lang="ru-RU">
              <a:solidFill>
                <a:srgbClr val="000000"/>
              </a:solidFill>
              <a:latin typeface="Oswald"/>
              <a:ea typeface="Quattrocento Sans"/>
              <a:cs typeface="Quattrocento Sans"/>
              <a:sym typeface="Quattrocento Sans"/>
            </a:endParaRPr>
          </a:p>
          <a:p>
            <a:pPr algn="ctr">
              <a:buClr>
                <a:srgbClr val="000000"/>
              </a:buClr>
              <a:buSzPts val="1600"/>
              <a:buFont typeface="Quattrocento Sans"/>
              <a:buNone/>
              <a:defRPr/>
            </a:pPr>
            <a: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lang="ru-RU">
              <a:cs typeface="Calibri" pitchFamily="34" charset="0"/>
            </a:endParaRPr>
          </a:p>
        </p:txBody>
      </p:sp>
      <p:sp>
        <p:nvSpPr>
          <p:cNvPr id="4" name="Google Shape;19;p2"/>
          <p:cNvSpPr txBox="1">
            <a:spLocks noChangeArrowheads="1"/>
          </p:cNvSpPr>
          <p:nvPr/>
        </p:nvSpPr>
        <p:spPr bwMode="auto">
          <a:xfrm>
            <a:off x="334963" y="1125538"/>
            <a:ext cx="25955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0" tIns="45700" rIns="45700" bIns="4570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000000"/>
              </a:buClr>
              <a:buSzPts val="1600"/>
              <a:buFont typeface="Quattrocento Sans"/>
              <a:buNone/>
              <a:defRPr/>
            </a:pPr>
            <a: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  <a:t>ҚАЗАҚСТАН РЕСПУБЛИКАСЫ </a:t>
            </a:r>
            <a:b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</a:br>
            <a:r>
              <a:rPr lang="en-US" sz="1600">
                <a:solidFill>
                  <a:srgbClr val="000000"/>
                </a:solidFill>
                <a:latin typeface="Oswald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lang="ru-RU">
              <a:cs typeface="Calibri" pitchFamily="34" charset="0"/>
            </a:endParaRPr>
          </a:p>
        </p:txBody>
      </p:sp>
      <p:sp>
        <p:nvSpPr>
          <p:cNvPr id="5" name="Google Shape;17;p2"/>
          <p:cNvSpPr txBox="1">
            <a:spLocks noGrp="1"/>
          </p:cNvSpPr>
          <p:nvPr>
            <p:ph type="sldNum" idx="10"/>
          </p:nvPr>
        </p:nvSpPr>
        <p:spPr>
          <a:xfrm>
            <a:off x="11090275" y="6403975"/>
            <a:ext cx="263525" cy="269875"/>
          </a:xfrm>
        </p:spPr>
        <p:txBody>
          <a:bodyPr lIns="45700" tIns="45700" rIns="45700" bIns="45700" anchor="ctr">
            <a:noAutofit/>
          </a:bodyPr>
          <a:lstStyle>
            <a:lvl1pPr>
              <a:buClr>
                <a:srgbClr val="888888"/>
              </a:buClr>
              <a:buSzPts val="1200"/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cs typeface="Arial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AC311FE3-DF8F-4D68-A832-FB55EB3C3FB8}" type="slidenum">
              <a:rPr lang="en-US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195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g object 1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27" name="bg object 17"/>
          <p:cNvSpPr>
            <a:spLocks/>
          </p:cNvSpPr>
          <p:nvPr/>
        </p:nvSpPr>
        <p:spPr bwMode="auto">
          <a:xfrm>
            <a:off x="0" y="0"/>
            <a:ext cx="12192000" cy="792163"/>
          </a:xfrm>
          <a:custGeom>
            <a:avLst/>
            <a:gdLst>
              <a:gd name="T0" fmla="*/ 12192000 w 12192000"/>
              <a:gd name="T1" fmla="*/ 0 h 792480"/>
              <a:gd name="T2" fmla="*/ 0 w 12192000"/>
              <a:gd name="T3" fmla="*/ 0 h 792480"/>
              <a:gd name="T4" fmla="*/ 0 w 12192000"/>
              <a:gd name="T5" fmla="*/ 790263 h 792480"/>
              <a:gd name="T6" fmla="*/ 12192000 w 12192000"/>
              <a:gd name="T7" fmla="*/ 790263 h 792480"/>
              <a:gd name="T8" fmla="*/ 12192000 w 12192000"/>
              <a:gd name="T9" fmla="*/ 0 h 792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92000" h="792480">
                <a:moveTo>
                  <a:pt x="12192000" y="0"/>
                </a:moveTo>
                <a:lnTo>
                  <a:pt x="0" y="0"/>
                </a:lnTo>
                <a:lnTo>
                  <a:pt x="0" y="792479"/>
                </a:lnTo>
                <a:lnTo>
                  <a:pt x="12192000" y="7924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8" name="bg object 18"/>
          <p:cNvSpPr>
            <a:spLocks noChangeArrowheads="1"/>
          </p:cNvSpPr>
          <p:nvPr/>
        </p:nvSpPr>
        <p:spPr bwMode="auto">
          <a:xfrm>
            <a:off x="0" y="0"/>
            <a:ext cx="1581150" cy="8572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29" name="bg object 19"/>
          <p:cNvSpPr>
            <a:spLocks/>
          </p:cNvSpPr>
          <p:nvPr/>
        </p:nvSpPr>
        <p:spPr bwMode="auto">
          <a:xfrm>
            <a:off x="0" y="0"/>
            <a:ext cx="1514475" cy="792163"/>
          </a:xfrm>
          <a:custGeom>
            <a:avLst/>
            <a:gdLst>
              <a:gd name="T0" fmla="*/ 1510417 w 1515110"/>
              <a:gd name="T1" fmla="*/ 0 h 792480"/>
              <a:gd name="T2" fmla="*/ 0 w 1515110"/>
              <a:gd name="T3" fmla="*/ 2418 h 792480"/>
              <a:gd name="T4" fmla="*/ 1287 w 1515110"/>
              <a:gd name="T5" fmla="*/ 741435 h 792480"/>
              <a:gd name="T6" fmla="*/ 1529 w 1515110"/>
              <a:gd name="T7" fmla="*/ 790264 h 792480"/>
              <a:gd name="T8" fmla="*/ 1146792 w 1515110"/>
              <a:gd name="T9" fmla="*/ 786058 h 792480"/>
              <a:gd name="T10" fmla="*/ 1510417 w 1515110"/>
              <a:gd name="T11" fmla="*/ 0 h 792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15110" h="792480">
                <a:moveTo>
                  <a:pt x="1514856" y="0"/>
                </a:moveTo>
                <a:lnTo>
                  <a:pt x="0" y="2425"/>
                </a:lnTo>
                <a:lnTo>
                  <a:pt x="1294" y="743514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6" y="0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30" name="Holder 2"/>
          <p:cNvSpPr>
            <a:spLocks noGrp="1"/>
          </p:cNvSpPr>
          <p:nvPr>
            <p:ph type="title"/>
          </p:nvPr>
        </p:nvSpPr>
        <p:spPr bwMode="auto">
          <a:xfrm>
            <a:off x="1289050" y="-7938"/>
            <a:ext cx="9613900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31" name="Holder 3"/>
          <p:cNvSpPr>
            <a:spLocks noGrp="1"/>
          </p:cNvSpPr>
          <p:nvPr>
            <p:ph type="body" idx="1"/>
          </p:nvPr>
        </p:nvSpPr>
        <p:spPr bwMode="auto">
          <a:xfrm>
            <a:off x="496888" y="1730375"/>
            <a:ext cx="10374312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A2EC0-F6D6-46E2-8371-1FEC15447249}" type="datetime1">
              <a:rPr lang="en-US"/>
              <a:pPr>
                <a:defRPr/>
              </a:pPr>
              <a:t>8/5/2021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5EF9D0-F087-4560-B3CB-120BCF5485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1FA914-C83A-4E43-B1EF-2D0C69AE0C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62"/>
          <a:stretch/>
        </p:blipFill>
        <p:spPr>
          <a:xfrm>
            <a:off x="2996480" y="-27384"/>
            <a:ext cx="9220200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272B0-D445-4AE4-9CA3-73116EDC7144}"/>
              </a:ext>
            </a:extLst>
          </p:cNvPr>
          <p:cNvSpPr/>
          <p:nvPr/>
        </p:nvSpPr>
        <p:spPr>
          <a:xfrm>
            <a:off x="3384743" y="1760556"/>
            <a:ext cx="86868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 ПРОВЕДЕНИИ АТТЕСТАЦИИ 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ПЕДАГОГОВ ОРГАНИЗАЦИЙ ОБРАЗОВАНИЯ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79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1704" y="12101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7040" y="792535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/>
              <a:t>ЭТАПЫ АТТЕСТАЦИИ 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336" y="1222250"/>
            <a:ext cx="46085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b="1" kern="50" spc="10" dirty="0">
                <a:latin typeface="Oswald"/>
                <a:ea typeface="Times New Roman" panose="02020603050405020304" pitchFamily="18" charset="0"/>
              </a:rPr>
              <a:t>для педагогов</a:t>
            </a:r>
            <a:r>
              <a:rPr lang="ru-RU" kern="50" spc="10" dirty="0">
                <a:latin typeface="Oswald"/>
                <a:ea typeface="Times New Roman" panose="02020603050405020304" pitchFamily="18" charset="0"/>
              </a:rPr>
              <a:t>: </a:t>
            </a:r>
            <a:endParaRPr lang="ru-RU" kern="50" spc="10" dirty="0" smtClean="0">
              <a:latin typeface="Oswald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национальное квалификационное тестирование; 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квалификационная </a:t>
            </a: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оценка; </a:t>
            </a:r>
            <a:endParaRPr lang="ru-RU" sz="1400" b="1" kern="5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комплексное аналитическое обобщение результатов </a:t>
            </a: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деятельности</a:t>
            </a:r>
            <a:endParaRPr lang="ru-RU" sz="1400" kern="50" dirty="0">
              <a:effectLst/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9976" y="1178942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b="1" kern="50" spc="10" dirty="0">
                <a:latin typeface="Oswald"/>
                <a:ea typeface="Times New Roman" panose="02020603050405020304" pitchFamily="18" charset="0"/>
              </a:rPr>
              <a:t>для заместителей руководителя 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организаций образования</a:t>
            </a:r>
            <a:r>
              <a:rPr lang="kk-KZ" sz="1600" kern="50" spc="10" dirty="0">
                <a:latin typeface="Oswald"/>
                <a:ea typeface="Times New Roman" panose="02020603050405020304" pitchFamily="18" charset="0"/>
              </a:rPr>
              <a:t>, заместителей руководителя и методистов методических кабинетов (центров</a:t>
            </a:r>
            <a:r>
              <a:rPr lang="kk-KZ" sz="1600" kern="50" spc="10" dirty="0" smtClean="0">
                <a:latin typeface="Oswald"/>
                <a:ea typeface="Times New Roman" panose="02020603050405020304" pitchFamily="18" charset="0"/>
              </a:rPr>
              <a:t>):</a:t>
            </a:r>
          </a:p>
          <a:p>
            <a:pPr indent="449580" algn="just">
              <a:spcAft>
                <a:spcPts val="0"/>
              </a:spcAft>
            </a:pP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квалификационная оценка; 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комплексное аналитическое обобщение результатов деятельности; 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собеседование на заседании аттестационной комиссии с презентацией результатов деятельности (в случаях несовпадения оценки </a:t>
            </a:r>
            <a:r>
              <a:rPr lang="kk-KZ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самооценивания</a:t>
            </a: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и оценки комиссии</a:t>
            </a:r>
            <a:r>
              <a:rPr lang="ru-RU" sz="16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)</a:t>
            </a:r>
            <a:endParaRPr lang="ru-RU" sz="1400" b="1" kern="50" dirty="0">
              <a:solidFill>
                <a:srgbClr val="0070C0"/>
              </a:solidFill>
              <a:effectLst/>
              <a:latin typeface="Oswald"/>
              <a:ea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303912" y="1274250"/>
            <a:ext cx="15220" cy="27054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9336" y="4538607"/>
            <a:ext cx="11856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b="1" kern="50" spc="10" dirty="0">
                <a:latin typeface="Oswald"/>
                <a:ea typeface="Times New Roman" panose="02020603050405020304" pitchFamily="18" charset="0"/>
              </a:rPr>
              <a:t>для руководителей 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организаций образования</a:t>
            </a:r>
            <a:r>
              <a:rPr lang="kk-KZ" sz="1600" kern="50" spc="10" dirty="0">
                <a:latin typeface="Oswald"/>
                <a:ea typeface="Times New Roman" panose="02020603050405020304" pitchFamily="18" charset="0"/>
              </a:rPr>
              <a:t> и методических кабинетов (центров</a:t>
            </a:r>
            <a:r>
              <a:rPr lang="kk-KZ" sz="1600" kern="50" spc="10" dirty="0" smtClean="0">
                <a:latin typeface="Oswald"/>
                <a:ea typeface="Times New Roman" panose="02020603050405020304" pitchFamily="18" charset="0"/>
              </a:rPr>
              <a:t>):</a:t>
            </a:r>
          </a:p>
          <a:p>
            <a:pPr indent="449580" algn="just">
              <a:spcAft>
                <a:spcPts val="0"/>
              </a:spcAft>
            </a:pP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1) национальное квалификационное тестирование;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2) квалификационная оценка; 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3) комплексное аналитическое обобщение результатов деятельности;</a:t>
            </a: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kern="50" spc="10" dirty="0">
                <a:solidFill>
                  <a:srgbClr val="FF0000"/>
                </a:solidFill>
                <a:latin typeface="Oswald"/>
                <a:ea typeface="Times New Roman" panose="02020603050405020304" pitchFamily="18" charset="0"/>
              </a:rPr>
              <a:t>       </a:t>
            </a:r>
            <a:r>
              <a:rPr lang="ru-RU" sz="1600" b="1" kern="50" spc="10" dirty="0" smtClean="0">
                <a:solidFill>
                  <a:srgbClr val="FF0000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16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4</a:t>
            </a: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) собеседование на заседании аттестационной комиссии с презентацией результатов деятельности (в случаях несовпадения оценки </a:t>
            </a:r>
            <a:r>
              <a:rPr lang="kk-KZ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самооценивания</a:t>
            </a: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и оценки комиссии</a:t>
            </a:r>
            <a:endParaRPr lang="ru-RU" sz="1400" b="1" kern="50" dirty="0">
              <a:solidFill>
                <a:srgbClr val="0070C0"/>
              </a:solidFill>
              <a:effectLst/>
              <a:latin typeface="Oswald"/>
              <a:ea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631504" y="4206336"/>
            <a:ext cx="9145016" cy="7200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9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6790" y="8106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530" y="803271"/>
            <a:ext cx="313782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Oswald"/>
              </a:rPr>
              <a:t>НАЦИОНАЛЬНОЕ КВАЛИФИКАЦИОННОЕ ТЕСТИРОВАНИЕ</a:t>
            </a:r>
            <a:endParaRPr lang="ru-RU" sz="1400" b="1" dirty="0">
              <a:solidFill>
                <a:schemeClr val="tx1"/>
              </a:solidFill>
              <a:latin typeface="Oswal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1892" y="2342561"/>
            <a:ext cx="32180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Oswald"/>
                <a:cs typeface="Segoe UI" panose="020B0502040204020203" pitchFamily="34" charset="0"/>
              </a:rPr>
              <a:t>Заявление в Национальный центр тестирования по ссылке </a:t>
            </a:r>
            <a:r>
              <a:rPr lang="en-US" sz="1400" dirty="0" err="1">
                <a:latin typeface="Oswald"/>
                <a:cs typeface="Segoe UI" panose="020B0502040204020203" pitchFamily="34" charset="0"/>
              </a:rPr>
              <a:t>ngt</a:t>
            </a:r>
            <a:r>
              <a:rPr lang="ru-RU" sz="1400" dirty="0">
                <a:latin typeface="Oswald"/>
                <a:cs typeface="Segoe UI" panose="020B0502040204020203" pitchFamily="34" charset="0"/>
              </a:rPr>
              <a:t>.</a:t>
            </a:r>
            <a:r>
              <a:rPr lang="en-US" sz="1400" dirty="0" err="1">
                <a:latin typeface="Oswald"/>
                <a:cs typeface="Segoe UI" panose="020B0502040204020203" pitchFamily="34" charset="0"/>
              </a:rPr>
              <a:t>testcenter</a:t>
            </a:r>
            <a:r>
              <a:rPr lang="ru-RU" sz="1400" dirty="0">
                <a:latin typeface="Oswald"/>
                <a:cs typeface="Segoe UI" panose="020B0502040204020203" pitchFamily="34" charset="0"/>
              </a:rPr>
              <a:t>.</a:t>
            </a:r>
            <a:r>
              <a:rPr lang="en-US" sz="1400" dirty="0" err="1">
                <a:latin typeface="Oswald"/>
                <a:cs typeface="Segoe UI" panose="020B0502040204020203" pitchFamily="34" charset="0"/>
              </a:rPr>
              <a:t>kz</a:t>
            </a:r>
            <a:r>
              <a:rPr lang="kk-KZ" sz="1400" dirty="0">
                <a:latin typeface="Oswald"/>
                <a:cs typeface="Segoe UI" panose="020B0502040204020203" pitchFamily="34" charset="0"/>
              </a:rPr>
              <a:t> (подается </a:t>
            </a:r>
            <a:r>
              <a:rPr lang="kk-KZ" sz="1400" dirty="0" smtClean="0">
                <a:latin typeface="Oswald"/>
                <a:cs typeface="Segoe UI" panose="020B0502040204020203" pitchFamily="34" charset="0"/>
              </a:rPr>
              <a:t>самостоятельно)</a:t>
            </a:r>
            <a:endParaRPr lang="ru-RU" sz="1400" dirty="0">
              <a:latin typeface="Oswald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749" y="3620240"/>
            <a:ext cx="3238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>
                <a:latin typeface="Oswald"/>
                <a:cs typeface="Segoe UI" panose="020B0502040204020203" pitchFamily="34" charset="0"/>
              </a:rPr>
              <a:t>Национальный центр тестирования </a:t>
            </a:r>
            <a:r>
              <a:rPr lang="kk-KZ" sz="1400" dirty="0">
                <a:latin typeface="Oswald"/>
                <a:cs typeface="Segoe UI" panose="020B0502040204020203" pitchFamily="34" charset="0"/>
              </a:rPr>
              <a:t>формирует график проведения НКТ и </a:t>
            </a:r>
            <a:r>
              <a:rPr lang="kk-KZ" sz="1400" dirty="0" smtClean="0">
                <a:latin typeface="Oswald"/>
                <a:cs typeface="Segoe UI" panose="020B0502040204020203" pitchFamily="34" charset="0"/>
              </a:rPr>
              <a:t>направляет </a:t>
            </a:r>
            <a:r>
              <a:rPr lang="kk-KZ" sz="1400" dirty="0">
                <a:latin typeface="Oswald"/>
                <a:cs typeface="Segoe UI" panose="020B0502040204020203" pitchFamily="34" charset="0"/>
              </a:rPr>
              <a:t>в личный кабинет педагога пропуск</a:t>
            </a:r>
            <a:endParaRPr lang="ru-RU" sz="1400" dirty="0">
              <a:latin typeface="Oswald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110" y="4897919"/>
            <a:ext cx="3224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Oswald"/>
                <a:cs typeface="Segoe UI" panose="020B0502040204020203" pitchFamily="34" charset="0"/>
              </a:rPr>
              <a:t>Сдача </a:t>
            </a:r>
            <a:r>
              <a:rPr lang="kk-KZ" sz="1400" dirty="0" smtClean="0">
                <a:latin typeface="Oswald"/>
                <a:cs typeface="Segoe UI" panose="020B0502040204020203" pitchFamily="34" charset="0"/>
              </a:rPr>
              <a:t>Национального квалификационного тестирования </a:t>
            </a:r>
            <a:r>
              <a:rPr lang="kk-KZ" sz="1400" dirty="0">
                <a:latin typeface="Oswald"/>
                <a:cs typeface="Segoe UI" panose="020B0502040204020203" pitchFamily="34" charset="0"/>
              </a:rPr>
              <a:t>на базе организации определенной НЦТ </a:t>
            </a:r>
            <a:endParaRPr lang="en-US" sz="1400" dirty="0">
              <a:latin typeface="Oswald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101" y="1605450"/>
            <a:ext cx="2730679" cy="4816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ru-RU"/>
            </a:defPPr>
            <a:lvl1pPr algn="ctr">
              <a:defRPr sz="1200">
                <a:latin typeface="Segoe UI" panose="020B0502040204020203" pitchFamily="34" charset="0"/>
              </a:defRPr>
            </a:lvl1pPr>
          </a:lstStyle>
          <a:p>
            <a:r>
              <a:rPr lang="ru-RU" sz="1300" b="1" dirty="0" smtClean="0">
                <a:solidFill>
                  <a:prstClr val="black"/>
                </a:solidFill>
                <a:latin typeface="Oswald"/>
              </a:rPr>
              <a:t>Формат проведения: </a:t>
            </a:r>
            <a:r>
              <a:rPr lang="ru-RU" sz="1300" dirty="0" smtClean="0">
                <a:solidFill>
                  <a:prstClr val="black"/>
                </a:solidFill>
                <a:latin typeface="Oswald"/>
              </a:rPr>
              <a:t>электронный</a:t>
            </a:r>
            <a:endParaRPr lang="ru-RU" sz="1300" b="1" dirty="0">
              <a:solidFill>
                <a:prstClr val="black"/>
              </a:solidFill>
              <a:latin typeface="Oswald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25A0FE99-EA7C-4325-AF66-B0C7C9C2D1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" t="12202" r="81861" b="18073"/>
          <a:stretch/>
        </p:blipFill>
        <p:spPr bwMode="auto">
          <a:xfrm>
            <a:off x="99875" y="2361960"/>
            <a:ext cx="277002" cy="457654"/>
          </a:xfrm>
          <a:prstGeom prst="rect">
            <a:avLst/>
          </a:prstGeom>
          <a:solidFill>
            <a:schemeClr val="tx2"/>
          </a:solidFill>
          <a:extLst/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F3E6B3CF-C6A5-45F6-83A6-A4E5F26FE6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7" t="12202" r="50915" b="18501"/>
          <a:stretch/>
        </p:blipFill>
        <p:spPr bwMode="auto">
          <a:xfrm>
            <a:off x="129165" y="3651581"/>
            <a:ext cx="218423" cy="329964"/>
          </a:xfrm>
          <a:prstGeom prst="rect">
            <a:avLst/>
          </a:prstGeom>
          <a:solidFill>
            <a:schemeClr val="tx2"/>
          </a:solidFill>
          <a:extLst/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D6CEC509-8ED3-41BC-B29F-E7CBFA9DC5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9" t="15566" r="20306" b="15566"/>
          <a:stretch/>
        </p:blipFill>
        <p:spPr bwMode="auto">
          <a:xfrm>
            <a:off x="93537" y="4966994"/>
            <a:ext cx="265222" cy="407978"/>
          </a:xfrm>
          <a:prstGeom prst="rect">
            <a:avLst/>
          </a:prstGeom>
          <a:solidFill>
            <a:schemeClr val="tx2"/>
          </a:solidFill>
          <a:extLst/>
        </p:spPr>
      </p:pic>
      <p:sp>
        <p:nvSpPr>
          <p:cNvPr id="14" name="TextBox 13"/>
          <p:cNvSpPr txBox="1"/>
          <p:nvPr/>
        </p:nvSpPr>
        <p:spPr>
          <a:xfrm>
            <a:off x="6809582" y="787853"/>
            <a:ext cx="2730679" cy="4816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  <a:lvl1pPr algn="ctr">
              <a:defRPr sz="1200">
                <a:latin typeface="Segoe UI" panose="020B0502040204020203" pitchFamily="34" charset="0"/>
              </a:defRPr>
            </a:lvl1pPr>
          </a:lstStyle>
          <a:p>
            <a:r>
              <a:rPr lang="ru-RU" sz="1300" b="1" dirty="0" smtClean="0">
                <a:solidFill>
                  <a:srgbClr val="0070C0"/>
                </a:solidFill>
                <a:latin typeface="Oswald"/>
              </a:rPr>
              <a:t>КТО СДАЕТ НКТ?</a:t>
            </a:r>
            <a:endParaRPr lang="ru-RU" sz="1300" b="1" dirty="0">
              <a:solidFill>
                <a:srgbClr val="0070C0"/>
              </a:solidFill>
              <a:latin typeface="Oswald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29161" y="1514606"/>
            <a:ext cx="76896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Педагоги: </a:t>
            </a:r>
            <a:endParaRPr lang="kk-KZ" sz="1400" kern="50" dirty="0" smtClean="0">
              <a:latin typeface="Oswald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kk-KZ" sz="1400" kern="50" dirty="0" smtClean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400" kern="50" dirty="0" smtClean="0">
                <a:latin typeface="Oswald"/>
                <a:ea typeface="Times New Roman" panose="02020603050405020304" pitchFamily="18" charset="0"/>
              </a:rPr>
              <a:t>идущие на очередное (досрочное) присвоение квалификационной категории;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kk-KZ" sz="14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kern="50" dirty="0" smtClean="0">
                <a:latin typeface="Oswald"/>
                <a:ea typeface="Times New Roman" panose="02020603050405020304" pitchFamily="18" charset="0"/>
              </a:rPr>
              <a:t>выпускники 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вузов и </a:t>
            </a:r>
            <a:r>
              <a:rPr lang="ru-RU" sz="1400" kern="50" dirty="0" err="1">
                <a:latin typeface="Oswald"/>
                <a:ea typeface="Times New Roman" panose="02020603050405020304" pitchFamily="18" charset="0"/>
              </a:rPr>
              <a:t>ТиПО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 по педагогическим специальностям, вновь прибывшие лица сдают НКТ для присвоения квалификационной категории «педагог»;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возобновившие работу в должности, по которой присвоена квалификационная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 категория, независимо от причин ее прекращения</a:t>
            </a:r>
            <a:r>
              <a:rPr lang="kk-KZ" sz="1400" kern="50" dirty="0" smtClean="0">
                <a:latin typeface="Oswald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перешедши</a:t>
            </a: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е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 в организации образования с уполномоченного органа в области образования, органов управления образованием, </a:t>
            </a: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организаций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 повышения квалификации, высших учебных заведений</a:t>
            </a:r>
            <a:r>
              <a:rPr lang="kk-KZ" sz="1400" kern="50" dirty="0" smtClean="0">
                <a:latin typeface="Oswald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находившиеся на обучении (стажировке) по специальности за пределами Республики Казахстан</a:t>
            </a:r>
            <a:r>
              <a:rPr lang="kk-KZ" sz="1400" kern="50" dirty="0" smtClean="0">
                <a:latin typeface="Oswald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осуществлявшие педагогическую деятельность и прибывшие в Республику Казахстан из стран ближнего и дальнего зарубежья</a:t>
            </a:r>
            <a:r>
              <a:rPr lang="kk-KZ" sz="1400" kern="50" dirty="0" smtClean="0">
                <a:latin typeface="Oswald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kern="50" dirty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sz="1400" kern="50" dirty="0">
                <a:latin typeface="Oswald"/>
                <a:ea typeface="Times New Roman" panose="02020603050405020304" pitchFamily="18" charset="0"/>
              </a:rPr>
              <a:t>впервые приступившие к педагогической деятельности при наличии документов, подтверждающих образование, трудовой стаж, сдают </a:t>
            </a:r>
            <a:r>
              <a:rPr lang="ru-RU" sz="1400" kern="50" dirty="0">
                <a:latin typeface="Oswald"/>
                <a:ea typeface="Times New Roman" panose="02020603050405020304" pitchFamily="18" charset="0"/>
              </a:rPr>
              <a:t>НКТ на категорию, соответствующую квалификационным </a:t>
            </a:r>
            <a:r>
              <a:rPr lang="ru-RU" sz="1400" kern="50" dirty="0" smtClean="0">
                <a:latin typeface="Oswald"/>
                <a:ea typeface="Times New Roman" panose="02020603050405020304" pitchFamily="18" charset="0"/>
              </a:rPr>
              <a:t>требованиям</a:t>
            </a:r>
            <a:endParaRPr lang="ru-RU" sz="1200" kern="50" dirty="0">
              <a:effectLst/>
              <a:latin typeface="Oswald"/>
              <a:ea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97799" y="894910"/>
            <a:ext cx="23345" cy="551334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56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6790" y="8106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9302" y="2876945"/>
            <a:ext cx="633135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600" kern="50" spc="10" dirty="0">
                <a:latin typeface="Oswald"/>
                <a:ea typeface="Times New Roman" panose="02020603050405020304" pitchFamily="18" charset="0"/>
              </a:rPr>
              <a:t>Пересмотрено тестирование педагогов </a:t>
            </a:r>
            <a:r>
              <a:rPr lang="kk-KZ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физической культуры</a:t>
            </a:r>
            <a:r>
              <a:rPr lang="kk-KZ" sz="1600" b="1" kern="50" spc="10" dirty="0">
                <a:latin typeface="Oswald"/>
                <a:ea typeface="Times New Roman" panose="02020603050405020304" pitchFamily="18" charset="0"/>
              </a:rPr>
              <a:t> </a:t>
            </a:r>
            <a:r>
              <a:rPr lang="kk-KZ" sz="1600" kern="50" spc="10" dirty="0">
                <a:latin typeface="Oswald"/>
                <a:ea typeface="Times New Roman" panose="02020603050405020304" pitchFamily="18" charset="0"/>
              </a:rPr>
              <a:t>с правом выбора: </a:t>
            </a:r>
            <a:endParaRPr lang="kk-KZ" sz="1600" kern="50" spc="10" dirty="0" smtClean="0">
              <a:latin typeface="Oswald"/>
              <a:ea typeface="Times New Roman" panose="02020603050405020304" pitchFamily="18" charset="0"/>
            </a:endParaRPr>
          </a:p>
          <a:p>
            <a:pPr algn="just"/>
            <a:endParaRPr lang="kk-KZ" sz="1600" kern="50" spc="10" dirty="0" smtClean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600" kern="50" spc="10" dirty="0" smtClean="0">
                <a:latin typeface="Oswald"/>
                <a:ea typeface="Times New Roman" panose="02020603050405020304" pitchFamily="18" charset="0"/>
              </a:rPr>
              <a:t>сдача НКТ;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600" kern="50" spc="10" dirty="0" smtClean="0">
                <a:latin typeface="Oswald"/>
                <a:ea typeface="Times New Roman" panose="02020603050405020304" pitchFamily="18" charset="0"/>
              </a:rPr>
              <a:t>тесты 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Первого Президента Республики Казахстан – </a:t>
            </a:r>
            <a:r>
              <a:rPr lang="ru-RU" sz="1600" kern="50" spc="10" dirty="0" err="1">
                <a:latin typeface="Oswald"/>
                <a:ea typeface="Times New Roman" panose="02020603050405020304" pitchFamily="18" charset="0"/>
              </a:rPr>
              <a:t>Елбасы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;</a:t>
            </a:r>
          </a:p>
          <a:p>
            <a:pPr algn="just"/>
            <a:endParaRPr lang="ru-RU" sz="1600" kern="50" spc="10" dirty="0"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244" y="4941168"/>
            <a:ext cx="63574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Oswald"/>
              </a:rPr>
              <a:t>Предусмотрены тестовые задания </a:t>
            </a:r>
            <a:r>
              <a:rPr lang="ru-RU" sz="1600" b="1" dirty="0">
                <a:solidFill>
                  <a:srgbClr val="0070C0"/>
                </a:solidFill>
                <a:latin typeface="Oswald"/>
              </a:rPr>
              <a:t>для воспитателей </a:t>
            </a:r>
            <a:r>
              <a:rPr lang="ru-RU" sz="1600" b="1" dirty="0" err="1">
                <a:solidFill>
                  <a:srgbClr val="0070C0"/>
                </a:solidFill>
                <a:latin typeface="Oswald"/>
              </a:rPr>
              <a:t>интернатных</a:t>
            </a:r>
            <a:r>
              <a:rPr lang="ru-RU" sz="1600" b="1" dirty="0">
                <a:solidFill>
                  <a:srgbClr val="0070C0"/>
                </a:solidFill>
                <a:latin typeface="Oswald"/>
              </a:rPr>
              <a:t>,  специальных организаций, общежитий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0243" y="1196752"/>
            <a:ext cx="64730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Увеличен </a:t>
            </a: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процент проходных баллов </a:t>
            </a:r>
            <a:r>
              <a:rPr lang="ru-RU" sz="16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тестирования</a:t>
            </a:r>
            <a:r>
              <a:rPr lang="kk-KZ" sz="1600" kern="50" spc="10" dirty="0" smtClean="0">
                <a:latin typeface="Oswald"/>
                <a:ea typeface="Times New Roman" panose="02020603050405020304" pitchFamily="18" charset="0"/>
              </a:rPr>
              <a:t>:</a:t>
            </a:r>
          </a:p>
          <a:p>
            <a:pPr algn="just"/>
            <a:endParaRPr lang="kk-KZ" sz="1600" kern="50" spc="10" dirty="0" smtClean="0">
              <a:latin typeface="Oswald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для выпускников </a:t>
            </a: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- </a:t>
            </a:r>
            <a:r>
              <a:rPr lang="ru-RU" sz="1600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до </a:t>
            </a:r>
            <a:r>
              <a:rPr lang="ru-RU" sz="1600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70</a:t>
            </a:r>
            <a:r>
              <a:rPr lang="ru-RU" sz="1600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%;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для </a:t>
            </a:r>
            <a:r>
              <a:rPr lang="ru-RU" sz="1600" kern="50" spc="10" dirty="0">
                <a:latin typeface="Oswald"/>
                <a:ea typeface="Times New Roman" panose="02020603050405020304" pitchFamily="18" charset="0"/>
              </a:rPr>
              <a:t>педагогов на категорию «педагог-мастер - </a:t>
            </a:r>
            <a:r>
              <a:rPr lang="ru-RU" sz="1600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до 90%.  </a:t>
            </a:r>
            <a:r>
              <a:rPr lang="kk-KZ" sz="1600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</a:t>
            </a:r>
            <a:endParaRPr lang="ru-RU" sz="1600" kern="50" spc="1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6903337" y="1196752"/>
            <a:ext cx="1" cy="4752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176120" y="2423562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Oswald"/>
              </a:rPr>
              <a:t>НЦТ предоставляет в региональные управления образования, и уполномоченный орган в области образования </a:t>
            </a:r>
            <a:r>
              <a:rPr lang="ru-RU" sz="1600" b="1" dirty="0">
                <a:solidFill>
                  <a:srgbClr val="0070C0"/>
                </a:solidFill>
                <a:latin typeface="Oswald"/>
              </a:rPr>
              <a:t>доступ для проверки электронных сертификатов с результатами тестирования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0243" y="358064"/>
            <a:ext cx="63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Oswald"/>
              </a:rPr>
              <a:t>НКТ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5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3311" y="19218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207" y="1549013"/>
            <a:ext cx="366689" cy="2973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vert270" wrap="square" rtlCol="0" anchor="ctr">
            <a:noAutofit/>
          </a:bodyPr>
          <a:lstStyle>
            <a:defPPr>
              <a:defRPr lang="ru-RU"/>
            </a:defPPr>
            <a:lvl1pPr algn="ctr">
              <a:defRPr sz="1400">
                <a:latin typeface="Segoe UI" panose="020B0502040204020203" pitchFamily="34" charset="0"/>
              </a:defRPr>
            </a:lvl1pPr>
          </a:lstStyle>
          <a:p>
            <a:r>
              <a:rPr lang="ru-RU" sz="1600" b="1" dirty="0" smtClean="0">
                <a:latin typeface="Oswald"/>
              </a:rPr>
              <a:t>Государственная услуга</a:t>
            </a:r>
            <a:endParaRPr lang="ru-RU" sz="1600" b="1" dirty="0">
              <a:latin typeface="Oswa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3432" y="1176440"/>
            <a:ext cx="23770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US" sz="1400" dirty="0"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sz="1400" b="1" dirty="0" smtClean="0">
                <a:solidFill>
                  <a:schemeClr val="tx2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существляется через:</a:t>
            </a:r>
          </a:p>
          <a:p>
            <a:pPr indent="363538" algn="just">
              <a:buFont typeface="+mj-lt"/>
              <a:buAutoNum type="arabicPeriod"/>
            </a:pPr>
            <a:r>
              <a:rPr lang="ru-RU" sz="1400" b="1" dirty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веб-портал «электронного правительства» </a:t>
            </a:r>
            <a:r>
              <a:rPr lang="en-US" sz="1400" b="1" dirty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egov.kz</a:t>
            </a:r>
            <a:endParaRPr lang="kk-KZ" sz="1400" b="1" dirty="0">
              <a:solidFill>
                <a:srgbClr val="0070C0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363538" algn="just">
              <a:buFont typeface="+mj-lt"/>
              <a:buAutoNum type="arabicPeriod"/>
            </a:pPr>
            <a:endParaRPr lang="ru-RU" sz="1400" b="1" dirty="0" smtClean="0">
              <a:solidFill>
                <a:schemeClr val="tx2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363538" algn="just"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 Канцелярию МИО</a:t>
            </a:r>
          </a:p>
          <a:p>
            <a:pPr indent="363538" algn="just">
              <a:buFont typeface="+mj-lt"/>
              <a:buAutoNum type="arabicPeriod"/>
            </a:pPr>
            <a:endParaRPr lang="ru-RU" sz="1400" dirty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363538" algn="just">
              <a:buFont typeface="+mj-lt"/>
              <a:buAutoNum type="arabicPeriod"/>
            </a:pPr>
            <a:r>
              <a:rPr lang="ru-RU" sz="1400" dirty="0" smtClean="0"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Государственную </a:t>
            </a:r>
            <a:r>
              <a:rPr lang="ru-RU" sz="1400" dirty="0"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корпорацию «Правительство для граждан</a:t>
            </a:r>
            <a:r>
              <a:rPr lang="ru-RU" sz="1400" dirty="0" smtClean="0"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».</a:t>
            </a:r>
            <a:endParaRPr lang="ru-RU" sz="1400" dirty="0" smtClean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tx2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Срок оказания: </a:t>
            </a:r>
            <a:r>
              <a:rPr lang="ru-RU" sz="1400" dirty="0" smtClean="0"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20 мин. </a:t>
            </a:r>
          </a:p>
          <a:p>
            <a:pPr algn="just"/>
            <a:endParaRPr lang="ru-RU" sz="1400" dirty="0" smtClean="0"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207" y="837886"/>
            <a:ext cx="3378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Oswald"/>
              </a:rPr>
              <a:t>Процедура приема документов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3599383" y="1591307"/>
            <a:ext cx="6067" cy="3058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11009" y="1549013"/>
            <a:ext cx="39604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Аттестационная комиссия запрашивает по информационной </a:t>
            </a:r>
            <a:r>
              <a:rPr lang="ru-RU" sz="1400" b="1" dirty="0" smtClean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системе:</a:t>
            </a:r>
            <a:endParaRPr lang="ru-RU" sz="1400" b="1" dirty="0">
              <a:solidFill>
                <a:srgbClr val="0070C0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1) удостоверение и приказ о присвоенной квалификационной категории (для лиц, ранее имевших квалификационную категорию);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2) документ о прохождении национального квалификационного тестирования;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3) документы, подтверждающие профессиональные достижения;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4) на квалификационную категорию «педагог-исследователь» или «педагог-мастер» - обобщение опыта;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5) видеозаписи уроков/занятий с листами наблюдения и анализом уроков/занятий (за исключением педагогов ПМПК</a:t>
            </a:r>
            <a:r>
              <a:rPr lang="ru-RU" sz="1400" dirty="0" smtClean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ru-RU" sz="1400" i="1" dirty="0" smtClean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400" i="1" dirty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6) выписка из протокола педагогического совета организации образования</a:t>
            </a:r>
            <a:r>
              <a:rPr lang="ru-RU" sz="1400" dirty="0" smtClean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endParaRPr lang="kk-KZ" sz="1400" dirty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kk-KZ" sz="1400" dirty="0" smtClean="0">
                <a:solidFill>
                  <a:prstClr val="black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Было: 11 документов</a:t>
            </a:r>
            <a:endParaRPr lang="ru-RU" sz="1400" dirty="0">
              <a:solidFill>
                <a:prstClr val="black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12389" y="1591307"/>
            <a:ext cx="3516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Интеграция </a:t>
            </a:r>
            <a:r>
              <a:rPr lang="ru-RU" sz="1400" b="1" dirty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с автоматизированными системами или </a:t>
            </a:r>
            <a:r>
              <a:rPr lang="ru-RU" sz="1400" b="1" dirty="0" smtClean="0">
                <a:solidFill>
                  <a:srgbClr val="0070C0"/>
                </a:solidFill>
                <a:latin typeface="Oswald"/>
                <a:ea typeface="Segoe UI" panose="020B0502040204020203" pitchFamily="34" charset="0"/>
                <a:cs typeface="Segoe UI" panose="020B0502040204020203" pitchFamily="34" charset="0"/>
              </a:rPr>
              <a:t>НОБД</a:t>
            </a:r>
            <a:endParaRPr lang="ru-RU" sz="1400" b="1" dirty="0">
              <a:solidFill>
                <a:srgbClr val="0070C0"/>
              </a:solidFill>
              <a:latin typeface="Oswald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328248" y="1578804"/>
            <a:ext cx="6067" cy="3058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1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3311" y="19218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345" y="419157"/>
            <a:ext cx="129614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Oswald"/>
              </a:rPr>
              <a:t>Впервые:</a:t>
            </a:r>
            <a:endParaRPr lang="ru-RU" sz="1400" b="1" dirty="0">
              <a:solidFill>
                <a:schemeClr val="tx1"/>
              </a:solidFill>
              <a:latin typeface="Oswal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9435" y="772171"/>
            <a:ext cx="11161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Присвоение квалификационных категорий включено в компетенцию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                                      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«педагог» -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организаций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образования; </a:t>
            </a:r>
          </a:p>
          <a:p>
            <a:pPr algn="just"/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                «педагог-модератор» -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районных/городских отделов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образования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               «педагог-эксперт», «педагог-исследователь» – управлений образования; </a:t>
            </a:r>
            <a:endParaRPr lang="ru-RU" sz="1400" b="1" kern="50" spc="1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247" y="2756399"/>
            <a:ext cx="110253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Принята поправка по случаям снижения категорий:</a:t>
            </a:r>
          </a:p>
          <a:p>
            <a:pPr algn="just"/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на один уровень педагогам не сдавшим НКТ; </a:t>
            </a:r>
          </a:p>
          <a:p>
            <a:pPr algn="just"/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до категории «педагог» - педагогам, имеющие старые категории;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8921" y="3643310"/>
            <a:ext cx="11637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Случаи лишения педагогами права прохождения аттестации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со сроком на 5 лет при нарушении Правил прохождения тестирования и снижения до категории «педагог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»; </a:t>
            </a:r>
            <a:endParaRPr lang="ru-RU" sz="1400" b="1" kern="50" spc="1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819" y="4314777"/>
            <a:ext cx="11668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dirty="0">
                <a:latin typeface="Oswald"/>
              </a:rPr>
              <a:t>Пересмотрены критерии оценивания портфолио педагогов с обязательной интеграцией с автоматизированными системами или НОБД. Разработаны требования к видео записи урока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2333" y="1726278"/>
            <a:ext cx="116377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Процедуру присвоения квалификационной категории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«педагог-мастер» проводит МОН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РК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. Экспертный 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совет по рассмотрению портфолио педагогов будет организован при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Национальной 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академии образования им. </a:t>
            </a:r>
            <a:r>
              <a:rPr lang="ru-RU" sz="1400" kern="50" spc="10" dirty="0" err="1">
                <a:latin typeface="Oswald"/>
                <a:ea typeface="Times New Roman" panose="02020603050405020304" pitchFamily="18" charset="0"/>
              </a:rPr>
              <a:t>Ы.Алтынсарина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.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При этом </a:t>
            </a:r>
            <a:r>
              <a:rPr lang="ru-RU" sz="1400" kern="50" spc="10" dirty="0" err="1" smtClean="0">
                <a:latin typeface="Oswald"/>
                <a:ea typeface="Times New Roman" panose="02020603050405020304" pitchFamily="18" charset="0"/>
              </a:rPr>
              <a:t>небходимым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 условием является 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наличие авторской программы, утвержденной Республиканским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учебно-методическим 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советом при Национальной академии образования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им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. Ы. </a:t>
            </a:r>
            <a:r>
              <a:rPr lang="ru-RU" sz="1400" kern="50" spc="10" dirty="0" err="1">
                <a:latin typeface="Oswald"/>
                <a:ea typeface="Times New Roman" panose="02020603050405020304" pitchFamily="18" charset="0"/>
              </a:rPr>
              <a:t>Алтынсарина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2627" y="5024707"/>
            <a:ext cx="118665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На досрочную аттестацию – </a:t>
            </a: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при наличии </a:t>
            </a:r>
            <a:r>
              <a:rPr lang="ru-RU" sz="1400" kern="50" spc="10" dirty="0">
                <a:latin typeface="Oswald"/>
                <a:ea typeface="Times New Roman" panose="02020603050405020304" pitchFamily="18" charset="0"/>
              </a:rPr>
              <a:t>соответствующих результатов деятельности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не менее, чем за последние два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года</a:t>
            </a:r>
            <a:r>
              <a:rPr lang="kk-KZ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en-US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en-US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        </a:t>
            </a:r>
            <a:r>
              <a:rPr lang="kk-KZ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для педагог-модератора - </a:t>
            </a:r>
            <a:r>
              <a:rPr lang="ru-RU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при соответствии не менее двум </a:t>
            </a:r>
            <a:r>
              <a:rPr lang="ru-RU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требованиям;</a:t>
            </a:r>
          </a:p>
          <a:p>
            <a:pPr algn="just">
              <a:spcAft>
                <a:spcPts val="0"/>
              </a:spcAft>
            </a:pPr>
            <a:r>
              <a:rPr lang="kk-KZ" sz="14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</a:t>
            </a:r>
            <a:r>
              <a:rPr lang="kk-KZ" sz="14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                               для педагога-эскперта, педагога-исследователя, педагога-мастера – не менее шести</a:t>
            </a:r>
            <a:endParaRPr lang="ru-RU" sz="1400" b="1" kern="50" spc="1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413" y="5950081"/>
            <a:ext cx="10968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kern="50" spc="10" dirty="0" smtClean="0">
                <a:latin typeface="Oswald"/>
                <a:ea typeface="Times New Roman" panose="02020603050405020304" pitchFamily="18" charset="0"/>
              </a:rPr>
              <a:t>Педагоги пенсионного возраста проходят аттестацию на общих основаниях</a:t>
            </a:r>
            <a:endParaRPr lang="ru-RU" sz="1400" kern="50" spc="10" dirty="0">
              <a:latin typeface="Oswald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0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7768" y="108087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</a:rPr>
              <a:t>АТТЕСТАЦИЯ РУКОВОДИТЕЛЕЙ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344" y="1412776"/>
            <a:ext cx="5472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smtClean="0">
                <a:latin typeface="Oswald"/>
              </a:rPr>
              <a:t>Для </a:t>
            </a:r>
            <a:r>
              <a:rPr lang="ru-RU" sz="1400" b="1" dirty="0">
                <a:latin typeface="Oswald"/>
              </a:rPr>
              <a:t>заместителей руководителя организаций образования </a:t>
            </a:r>
            <a:r>
              <a:rPr lang="ru-RU" sz="1400" b="1" dirty="0">
                <a:solidFill>
                  <a:srgbClr val="0070C0"/>
                </a:solidFill>
                <a:latin typeface="Oswald"/>
              </a:rPr>
              <a:t>выработаны новые </a:t>
            </a:r>
            <a:r>
              <a:rPr lang="ru-RU" sz="1400" b="1" dirty="0" smtClean="0">
                <a:solidFill>
                  <a:srgbClr val="0070C0"/>
                </a:solidFill>
                <a:latin typeface="Oswald"/>
              </a:rPr>
              <a:t>требования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b="1" dirty="0" smtClean="0">
              <a:latin typeface="Oswald"/>
            </a:endParaRPr>
          </a:p>
          <a:p>
            <a:pPr algn="just"/>
            <a:endParaRPr lang="kk-KZ" sz="1400" dirty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Oswald"/>
              </a:rPr>
              <a:t>заместитель руководителя третьей квалификационной </a:t>
            </a:r>
            <a:r>
              <a:rPr lang="ru-RU" sz="1400" dirty="0" smtClean="0">
                <a:latin typeface="Oswald"/>
              </a:rPr>
              <a:t>категории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Oswald"/>
              </a:rPr>
              <a:t>заместитель </a:t>
            </a:r>
            <a:r>
              <a:rPr lang="ru-RU" sz="1400" dirty="0">
                <a:latin typeface="Oswald"/>
              </a:rPr>
              <a:t>руководителя </a:t>
            </a:r>
            <a:r>
              <a:rPr lang="ru-RU" sz="1400" dirty="0" smtClean="0">
                <a:latin typeface="Oswald"/>
              </a:rPr>
              <a:t>второй </a:t>
            </a:r>
            <a:r>
              <a:rPr lang="ru-RU" sz="1400" dirty="0">
                <a:latin typeface="Oswald"/>
              </a:rPr>
              <a:t>квалификационной </a:t>
            </a:r>
            <a:r>
              <a:rPr lang="ru-RU" sz="1400" dirty="0" smtClean="0">
                <a:latin typeface="Oswald"/>
              </a:rPr>
              <a:t>категории</a:t>
            </a:r>
          </a:p>
          <a:p>
            <a:pPr algn="just"/>
            <a:endParaRPr lang="kk-KZ" sz="1400" dirty="0">
              <a:latin typeface="Oswald"/>
            </a:endParaRPr>
          </a:p>
          <a:p>
            <a:pPr algn="just"/>
            <a:endParaRPr lang="ru-RU" sz="1400" dirty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Oswald"/>
              </a:rPr>
              <a:t>заместитель </a:t>
            </a:r>
            <a:r>
              <a:rPr lang="ru-RU" sz="1400" dirty="0">
                <a:latin typeface="Oswald"/>
              </a:rPr>
              <a:t>руководителя </a:t>
            </a:r>
            <a:r>
              <a:rPr lang="ru-RU" sz="1400" dirty="0" smtClean="0">
                <a:latin typeface="Oswald"/>
              </a:rPr>
              <a:t>первой </a:t>
            </a:r>
            <a:r>
              <a:rPr lang="ru-RU" sz="1400" dirty="0">
                <a:latin typeface="Oswald"/>
              </a:rPr>
              <a:t>квалификационной категории</a:t>
            </a:r>
          </a:p>
          <a:p>
            <a:pPr algn="just"/>
            <a:endParaRPr lang="ru-RU" sz="1400" dirty="0" smtClean="0">
              <a:latin typeface="Oswald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latin typeface="Oswald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k-KZ" sz="1400" dirty="0">
              <a:latin typeface="Oswald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>
              <a:latin typeface="Oswald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0557" y="1412776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70C0"/>
                </a:solidFill>
                <a:latin typeface="Oswald"/>
              </a:rPr>
              <a:t>Усилены квалификационные требования </a:t>
            </a:r>
            <a:r>
              <a:rPr lang="ru-RU" sz="1400" b="1" dirty="0">
                <a:latin typeface="Oswald"/>
              </a:rPr>
              <a:t>к руководителям организаций </a:t>
            </a:r>
            <a:r>
              <a:rPr lang="ru-RU" sz="1400" b="1" dirty="0" smtClean="0">
                <a:latin typeface="Oswald"/>
              </a:rPr>
              <a:t>образования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b="1" dirty="0" smtClean="0">
              <a:latin typeface="Oswald"/>
            </a:endParaRPr>
          </a:p>
          <a:p>
            <a:pPr algn="just"/>
            <a:endParaRPr lang="kk-KZ" sz="1400" b="1" dirty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70C0"/>
                </a:solidFill>
                <a:latin typeface="Oswald"/>
              </a:rPr>
              <a:t>руководитель-организатор</a:t>
            </a:r>
          </a:p>
          <a:p>
            <a:pPr algn="just"/>
            <a:endParaRPr lang="ru-RU" sz="1400" dirty="0" smtClean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70C0"/>
                </a:solidFill>
                <a:latin typeface="Oswald"/>
              </a:rPr>
              <a:t>руководитель-менеджер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kk-KZ" sz="1400" dirty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kk-KZ" sz="1400" dirty="0" smtClean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kk-KZ" sz="1400" dirty="0">
              <a:latin typeface="Oswald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70C0"/>
                </a:solidFill>
                <a:latin typeface="Oswald"/>
              </a:rPr>
              <a:t>руководитель-лидер</a:t>
            </a:r>
            <a:endParaRPr lang="ru-RU" sz="1400" b="1" dirty="0">
              <a:solidFill>
                <a:srgbClr val="0070C0"/>
              </a:solidFill>
              <a:latin typeface="Oswald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168" y="855571"/>
            <a:ext cx="4295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Oswald"/>
              </a:rPr>
              <a:t>Рассматривают два раза </a:t>
            </a:r>
            <a:r>
              <a:rPr lang="ru-RU" sz="1200" i="1" dirty="0">
                <a:latin typeface="Oswald"/>
              </a:rPr>
              <a:t>в год до 5 мая и 5 ноября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90367" y="1905218"/>
            <a:ext cx="24308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i="1" kern="50" spc="10" dirty="0" smtClean="0">
                <a:latin typeface="Oswald"/>
              </a:rPr>
              <a:t>При отделах образования</a:t>
            </a:r>
            <a:endParaRPr lang="ru-RU" sz="1400" i="1" dirty="0">
              <a:latin typeface="Oswald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21664" y="3105546"/>
            <a:ext cx="2766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i="1" kern="50" spc="10" dirty="0" smtClean="0">
                <a:latin typeface="Oswald"/>
              </a:rPr>
              <a:t>При управлениях образования</a:t>
            </a:r>
            <a:endParaRPr lang="ru-RU" sz="1400" i="1" dirty="0">
              <a:latin typeface="Oswald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4439" y="4330639"/>
            <a:ext cx="936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200" i="1" kern="50" spc="10" dirty="0" smtClean="0">
                <a:latin typeface="Oswald"/>
                <a:ea typeface="Times New Roman" panose="02020603050405020304" pitchFamily="18" charset="0"/>
              </a:rPr>
              <a:t>           По </a:t>
            </a:r>
            <a:r>
              <a:rPr lang="kk-KZ" sz="1200" i="1" kern="50" spc="10" dirty="0">
                <a:latin typeface="Oswald"/>
                <a:ea typeface="Times New Roman" panose="02020603050405020304" pitchFamily="18" charset="0"/>
              </a:rPr>
              <a:t>результатам аттестации при высоких итоговых показателях заместители руководителя организации образования (методических кабинетов (центров) </a:t>
            </a:r>
            <a:r>
              <a:rPr lang="kk-KZ" sz="1200" b="1" i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зачисляются в кадровый резерв </a:t>
            </a:r>
            <a:r>
              <a:rPr lang="kk-KZ" sz="1200" i="1" kern="50" spc="10" dirty="0">
                <a:latin typeface="Oswald"/>
                <a:ea typeface="Times New Roman" panose="02020603050405020304" pitchFamily="18" charset="0"/>
              </a:rPr>
              <a:t>руководителей организаций образования (методических кабинетов (центров) на два года с момента </a:t>
            </a:r>
            <a:r>
              <a:rPr lang="kk-KZ" sz="1200" i="1" kern="50" spc="10" dirty="0" smtClean="0">
                <a:latin typeface="Oswald"/>
                <a:ea typeface="Times New Roman" panose="02020603050405020304" pitchFamily="18" charset="0"/>
              </a:rPr>
              <a:t>зачисления</a:t>
            </a:r>
            <a:endParaRPr lang="ru-RU" sz="1200" i="1" dirty="0">
              <a:latin typeface="Oswald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879976" y="2212995"/>
            <a:ext cx="0" cy="8430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79976" y="3450073"/>
            <a:ext cx="0" cy="8430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324439" y="5035195"/>
            <a:ext cx="93610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200" i="1" kern="50" spc="10" dirty="0" smtClean="0">
                <a:latin typeface="Oswald"/>
                <a:ea typeface="Times New Roman" panose="02020603050405020304" pitchFamily="18" charset="0"/>
              </a:rPr>
              <a:t>При решении </a:t>
            </a:r>
            <a:r>
              <a:rPr lang="ru-RU" sz="1200" i="1" kern="50" spc="10" dirty="0">
                <a:latin typeface="Oswald"/>
                <a:ea typeface="Times New Roman" panose="02020603050405020304" pitchFamily="18" charset="0"/>
              </a:rPr>
              <a:t>«не аттестован на заявленную квалификационную категорию» при повторной аттестации у аттестуемого, имеющего квалификационную категорию «руководитель-лидер» или «руководитель-менеджер», квалификационная категория </a:t>
            </a:r>
            <a:r>
              <a:rPr lang="ru-RU" sz="1200" b="1" i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снижается на один уровень</a:t>
            </a:r>
            <a:r>
              <a:rPr lang="ru-RU" sz="1200" i="1" kern="50" spc="10" dirty="0">
                <a:latin typeface="Oswald"/>
                <a:ea typeface="Times New Roman" panose="02020603050405020304" pitchFamily="18" charset="0"/>
              </a:rPr>
              <a:t>; </a:t>
            </a:r>
            <a:endParaRPr lang="ru-RU" sz="1200" i="1" kern="50" spc="10" dirty="0" smtClean="0">
              <a:latin typeface="Oswald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200" i="1" kern="50" dirty="0">
                <a:latin typeface="Oswald"/>
                <a:ea typeface="Times New Roman" panose="02020603050405020304" pitchFamily="18" charset="0"/>
              </a:rPr>
              <a:t>с руководителями, имеющими квалификационную категорию «руководитель-организатор» </a:t>
            </a:r>
            <a:r>
              <a:rPr lang="ru-RU" sz="1200" b="1" i="1" kern="5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трудовой договор подлежит </a:t>
            </a:r>
            <a:r>
              <a:rPr lang="ru-RU" sz="1200" b="1" i="1" kern="5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расторжению</a:t>
            </a:r>
            <a:endParaRPr lang="ru-RU" sz="1200" b="1" i="1" kern="50" dirty="0">
              <a:solidFill>
                <a:srgbClr val="0070C0"/>
              </a:solidFill>
              <a:effectLst/>
              <a:latin typeface="Oswald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5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21004</TotalTime>
  <Words>843</Words>
  <Application>Microsoft Office PowerPoint</Application>
  <PresentationFormat>Широкоэкранный</PresentationFormat>
  <Paragraphs>122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Oswald</vt:lpstr>
      <vt:lpstr>Quattrocento Sans</vt:lpstr>
      <vt:lpstr>Segoe UI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Rustem Bigari</dc:creator>
  <cp:lastModifiedBy>Пользователь Asus</cp:lastModifiedBy>
  <cp:revision>2071</cp:revision>
  <cp:lastPrinted>2021-03-15T03:29:53Z</cp:lastPrinted>
  <dcterms:created xsi:type="dcterms:W3CDTF">2020-12-05T03:35:05Z</dcterms:created>
  <dcterms:modified xsi:type="dcterms:W3CDTF">2021-08-05T11:50:24Z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2020-12-02T00:00:00Z</vt:filetime>
  </property>
  <property fmtid="{D5CDD505-2E9C-101B-9397-08002B2CF9AE}" pid="3" name="Creator">
    <vt:lpwstr>Acrobat PDFMaker 11 для PowerPoint</vt:lpwstr>
  </property>
  <property fmtid="{D5CDD505-2E9C-101B-9397-08002B2CF9AE}" pid="4" name="LastSaved">
    <vt:filetime>2020-12-05T00:00:00Z</vt:filetime>
  </property>
</Properties>
</file>