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3" r:id="rId2"/>
    <p:sldId id="296" r:id="rId3"/>
    <p:sldId id="297" r:id="rId4"/>
    <p:sldId id="298" r:id="rId5"/>
    <p:sldId id="283" r:id="rId6"/>
    <p:sldId id="257" r:id="rId7"/>
    <p:sldId id="285" r:id="rId8"/>
    <p:sldId id="291" r:id="rId9"/>
    <p:sldId id="292" r:id="rId10"/>
    <p:sldId id="293" r:id="rId11"/>
    <p:sldId id="290" r:id="rId12"/>
    <p:sldId id="295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735" autoAdjust="0"/>
    <p:restoredTop sz="94671" autoAdjust="0"/>
  </p:normalViewPr>
  <p:slideViewPr>
    <p:cSldViewPr>
      <p:cViewPr varScale="1">
        <p:scale>
          <a:sx n="81" d="100"/>
          <a:sy n="81" d="100"/>
        </p:scale>
        <p:origin x="4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C0D6-9100-4DAA-A583-D182C2F1615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A0EB6-CFED-4BC7-BD36-5D0E2BF0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9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4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4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D249CE-5F51-4E30-BCCD-7A63629205F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1144" y="1469755"/>
            <a:ext cx="3714872" cy="3327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Итоговая аттестация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51920" y="1469755"/>
            <a:ext cx="5150224" cy="214708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2020</a:t>
            </a:r>
          </a:p>
          <a:p>
            <a:pPr marL="0" indent="0">
              <a:buNone/>
            </a:pPr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2021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8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000126" y="1604791"/>
          <a:ext cx="7781861" cy="294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6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0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8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0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5821">
                <a:tc rowSpan="2">
                  <a:txBody>
                    <a:bodyPr/>
                    <a:lstStyle/>
                    <a:p>
                      <a:endParaRPr lang="kk-KZ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algn="ctr"/>
                      <a:endParaRPr lang="kk-KZ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18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18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4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5697">
                <a:tc>
                  <a:txBody>
                    <a:bodyPr/>
                    <a:lstStyle/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4448" y="1014477"/>
            <a:ext cx="8365203" cy="432171"/>
          </a:xfrm>
        </p:spPr>
        <p:txBody>
          <a:bodyPr>
            <a:noAutofit/>
          </a:bodyPr>
          <a:lstStyle/>
          <a:p>
            <a:pPr algn="ctr"/>
            <a:r>
              <a:rPr lang="kk-KZ" sz="21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326" y="3007395"/>
            <a:ext cx="1663877" cy="114931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11587" y="2958882"/>
            <a:ext cx="1177376" cy="1113714"/>
            <a:chOff x="3683940" y="2455897"/>
            <a:chExt cx="1569834" cy="148495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3" y="3325296"/>
              <a:ext cx="14077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200" i="1" dirty="0"/>
                <a:t>на платной основе</a:t>
              </a:r>
              <a:endParaRPr lang="ru-RU" sz="12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206525" y="2943212"/>
            <a:ext cx="1177376" cy="1113714"/>
            <a:chOff x="3683940" y="2455897"/>
            <a:chExt cx="1569834" cy="1484952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3" y="3325296"/>
              <a:ext cx="14077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200" i="1" dirty="0"/>
                <a:t>на платной основе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498718" y="2988344"/>
            <a:ext cx="1177376" cy="1113714"/>
            <a:chOff x="3683940" y="2455897"/>
            <a:chExt cx="1569834" cy="148495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3" y="3325296"/>
              <a:ext cx="14077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200" i="1" dirty="0"/>
                <a:t>на платной основе</a:t>
              </a:r>
              <a:endParaRPr lang="ru-RU" sz="12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7205" y="4838559"/>
            <a:ext cx="856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dirty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5451560" y="2749113"/>
            <a:ext cx="2220615" cy="1780784"/>
            <a:chOff x="7268747" y="2522483"/>
            <a:chExt cx="2960820" cy="237437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4" y="2934944"/>
              <a:ext cx="1400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500" b="1" dirty="0">
                  <a:solidFill>
                    <a:srgbClr val="C00000"/>
                  </a:solidFill>
                </a:rPr>
                <a:t>Г Р А Н Т</a:t>
              </a:r>
              <a:endParaRPr lang="ru-RU" sz="15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23911"/>
              <a:chOff x="8495657" y="3823173"/>
              <a:chExt cx="1687568" cy="1023911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54641"/>
                <a:ext cx="16875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900" i="1" dirty="0"/>
                  <a:t>на платной</a:t>
                </a:r>
              </a:p>
              <a:p>
                <a:pPr algn="ctr"/>
                <a:r>
                  <a:rPr lang="kk-KZ" sz="900" i="1" dirty="0"/>
                  <a:t> основе</a:t>
                </a:r>
                <a:endParaRPr lang="ru-RU" sz="9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rgbClr val="002060"/>
                  </a:solidFill>
                </a:rPr>
                <a:t>Участие в Конкурсе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3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>
          <a:xfrm>
            <a:off x="1472079" y="229382"/>
            <a:ext cx="5724726" cy="8640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Сдаваемые документы при приеме заявления (январь)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7259" y="378415"/>
            <a:ext cx="1662268" cy="1689436"/>
            <a:chOff x="-294097" y="1413566"/>
            <a:chExt cx="3154077" cy="1869101"/>
          </a:xfrm>
        </p:grpSpPr>
        <p:sp>
          <p:nvSpPr>
            <p:cNvPr id="8" name="TextBox 7"/>
            <p:cNvSpPr txBox="1"/>
            <p:nvPr/>
          </p:nvSpPr>
          <p:spPr>
            <a:xfrm>
              <a:off x="-271434" y="1413566"/>
              <a:ext cx="3131414" cy="37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97" y="1672971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7341313" y="-40209"/>
            <a:ext cx="1421231" cy="2108060"/>
            <a:chOff x="6156175" y="567020"/>
            <a:chExt cx="2613867" cy="225910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088551" y="567020"/>
              <a:ext cx="1308251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ППЕНТ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67544" y="1772815"/>
            <a:ext cx="82809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Заявление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ППЕНТ)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можно подать предварительное заявление через онлайн регистрацию.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Две фотокарточки размером 3 x 4 сантиметра;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Копия документа, удостоверяющего личность;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не достигшие шестнадцати лет и не имеющие документ, удостоверяющий личность, представляет копию свидетельства о рождении.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среднего образования, в которой он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(в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2-х экземплярах);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один экземпляр остается у обучающегося.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Квитанция об оплате за участие в тестировании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Данное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проводится на платной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9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2" y="2519570"/>
            <a:ext cx="723698" cy="6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578339" y="1016463"/>
            <a:ext cx="8365203" cy="4241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1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7" y="1558834"/>
            <a:ext cx="714183" cy="6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73260" y="1643709"/>
            <a:ext cx="415423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dirty="0">
                <a:solidFill>
                  <a:srgbClr val="7030A0"/>
                </a:solidFill>
              </a:rPr>
              <a:t>Стоимость  проведения ЕНТ - </a:t>
            </a:r>
            <a:r>
              <a:rPr lang="ru-RU" sz="1650" dirty="0">
                <a:solidFill>
                  <a:srgbClr val="FF0000"/>
                </a:solidFill>
              </a:rPr>
              <a:t>2242 тенге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3261" y="2438967"/>
            <a:ext cx="435781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50" dirty="0">
                <a:solidFill>
                  <a:srgbClr val="7030A0"/>
                </a:solidFill>
              </a:rPr>
              <a:t>Оплату можно произвести во всех кассах</a:t>
            </a:r>
          </a:p>
          <a:p>
            <a:r>
              <a:rPr lang="ru-RU" sz="1650" dirty="0">
                <a:solidFill>
                  <a:srgbClr val="7030A0"/>
                </a:solidFill>
              </a:rPr>
              <a:t>банка второго уровня Республики Казахстан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5494" y="3673210"/>
            <a:ext cx="442472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50" dirty="0">
                <a:solidFill>
                  <a:srgbClr val="7030A0"/>
                </a:solidFill>
              </a:rPr>
              <a:t>Также допускается оплата через терминалы АО «Народного Банка Казахстана»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6" y="3612435"/>
            <a:ext cx="703764" cy="637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3261" y="4976300"/>
            <a:ext cx="44469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50" dirty="0">
                <a:solidFill>
                  <a:srgbClr val="7030A0"/>
                </a:solidFill>
              </a:rPr>
              <a:t>Назначение платежа «За комплексное тестирование»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713" y="4826850"/>
            <a:ext cx="661549" cy="731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27301" y="2342813"/>
            <a:ext cx="32166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50" dirty="0">
                <a:solidFill>
                  <a:srgbClr val="C00000"/>
                </a:solidFill>
              </a:rPr>
              <a:t>Реквизиты Национального центра тестирования 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5571862" y="1643709"/>
            <a:ext cx="128309" cy="4157773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5768905" y="3022525"/>
            <a:ext cx="340304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50" dirty="0"/>
              <a:t>РГКП» Национальный центр тестирования " МОН РК</a:t>
            </a:r>
          </a:p>
          <a:p>
            <a:pPr fontAlgn="base"/>
            <a:r>
              <a:rPr lang="ru-RU" sz="1650" dirty="0"/>
              <a:t>010011 г. Астана, Пр. Победы, 60</a:t>
            </a:r>
          </a:p>
          <a:p>
            <a:pPr fontAlgn="base"/>
            <a:r>
              <a:rPr lang="ru-RU" sz="1650" dirty="0"/>
              <a:t>БИН 000140001853</a:t>
            </a:r>
          </a:p>
          <a:p>
            <a:pPr fontAlgn="base"/>
            <a:r>
              <a:rPr lang="ru-RU" sz="1650" dirty="0"/>
              <a:t>ИИК KZ536010111000001515</a:t>
            </a:r>
          </a:p>
          <a:p>
            <a:pPr fontAlgn="base"/>
            <a:r>
              <a:rPr lang="ru-RU" sz="1650" dirty="0"/>
              <a:t>БИК 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20416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352928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464169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экзамены в школе</a:t>
            </a: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этап- сдача ЕНТ и поступление в ВУЗ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3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692696"/>
            <a:ext cx="8568952" cy="5544616"/>
          </a:xfrm>
        </p:spPr>
        <p:txBody>
          <a:bodyPr/>
          <a:lstStyle/>
          <a:p>
            <a:pPr fontAlgn="base"/>
            <a:r>
              <a:rPr lang="ru-RU" sz="26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обучающихся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процедура, проводимая с целью определения степени освоения обучающимися объема учебных дисциплин, предусмотренных государственным общеобязательным стандартом соответствующего уровня образования.</a:t>
            </a:r>
            <a:b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школьные выпускные экзамены</a:t>
            </a:r>
            <a:b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на базе школы, где обучается выпускник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9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4359077"/>
              </p:ext>
            </p:extLst>
          </p:nvPr>
        </p:nvGraphicFramePr>
        <p:xfrm>
          <a:off x="467544" y="476672"/>
          <a:ext cx="8424936" cy="5976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420"/>
                <a:gridCol w="393950"/>
                <a:gridCol w="3371214"/>
                <a:gridCol w="1512168"/>
                <a:gridCol w="1656184"/>
              </a:tblGrid>
              <a:tr h="44940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Предметы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Формы экзаменов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Время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9408"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Родной язык и литература (язык обучения)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Письменный - эссе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часа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8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Алгебра и начала анализа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Письменный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6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История Казахстана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Устно (по билетам)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для подготовки ответа обучающемуся предоставляется не менее 20 минут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</a:tr>
              <a:tr h="1132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effectLst/>
                        </a:rPr>
                        <a:t>Казахский язык в школах с русским</a:t>
                      </a:r>
                      <a:r>
                        <a:rPr lang="ru-RU" sz="1200" b="1" dirty="0">
                          <a:effectLst/>
                        </a:rPr>
                        <a:t>, узбекским, уйгурским и таджикскими языками обучения,</a:t>
                      </a:r>
                      <a:endParaRPr lang="ru-RU" sz="1100" b="1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Русский язык в школах с казахским языком обучения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Тестирование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 минут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482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выбору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Физика, химия, биология, география, геометрия, всемирная история, литература, иностранный язык (английский язык, французский язык, немецкий язык), информатика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Тестирование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24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92748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32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ормат теста ЕНТ 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Общее время тестирования 3 часа 50 минут </a:t>
            </a: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https://im1-tub-kz.yandex.net/i?id=fee74fc67ad45b680d3c606b3ec5796f&amp;n=33&amp;h=215&amp;w=40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744" l="0" r="92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088" cy="16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14357"/>
              </p:ext>
            </p:extLst>
          </p:nvPr>
        </p:nvGraphicFramePr>
        <p:xfrm>
          <a:off x="0" y="1412776"/>
          <a:ext cx="9144000" cy="5738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373"/>
                <a:gridCol w="2324746"/>
                <a:gridCol w="1472339"/>
                <a:gridCol w="4184542"/>
              </a:tblGrid>
              <a:tr h="556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Предметы тестирования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заданий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Формы заданий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5080"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 блок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Математическая грамотность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5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Грамотность чтения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(4 текста)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5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История Казахстана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5080"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 блок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профильный предмет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31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выбором одного или нескольких правильных ответов из множества предложенных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5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профильный предмет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31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выбором одного или нескольких правильных ответов из множества предложенных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9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40" y="188640"/>
            <a:ext cx="871296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за правильность выполнения заданий.</a:t>
            </a: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32022"/>
              </p:ext>
            </p:extLst>
          </p:nvPr>
        </p:nvGraphicFramePr>
        <p:xfrm>
          <a:off x="179512" y="875496"/>
          <a:ext cx="871296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Кол-во</a:t>
                      </a:r>
                      <a:r>
                        <a:rPr lang="ru-RU" dirty="0" smtClean="0"/>
                        <a:t> </a:t>
                      </a:r>
                      <a:r>
                        <a:rPr lang="ru-RU" sz="1600" dirty="0" smtClean="0"/>
                        <a:t>заданий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за правильное</a:t>
                      </a:r>
                      <a:r>
                        <a:rPr lang="ru-RU" baseline="0" dirty="0" smtClean="0"/>
                        <a:t> выполнение заданий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Максимальное количество</a:t>
                      </a:r>
                      <a:r>
                        <a:rPr lang="ru-RU" baseline="0" dirty="0" smtClean="0"/>
                        <a:t> баллов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98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блок</a:t>
                      </a:r>
                      <a:endParaRPr lang="ru-RU" sz="1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Математическая грамотность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За каждый правильный ответ – 1 балл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Грамотность чтения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За каждый правильный ответ – 1 балл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История Казахстана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 каждый правильный ответ – 1 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блок</a:t>
                      </a:r>
                      <a:endParaRPr lang="ru-RU" sz="1800" b="1" dirty="0"/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Профильные предметы </a:t>
                      </a:r>
                    </a:p>
                    <a:p>
                      <a:pPr algn="ctr"/>
                      <a:r>
                        <a:rPr lang="ru-RU" sz="1800" dirty="0" smtClean="0"/>
                        <a:t>(</a:t>
                      </a:r>
                      <a:r>
                        <a:rPr lang="ru-RU" sz="1800" b="1" dirty="0" smtClean="0"/>
                        <a:t>2</a:t>
                      </a:r>
                      <a:r>
                        <a:rPr lang="ru-RU" sz="1800" baseline="0" dirty="0" smtClean="0"/>
                        <a:t> предмета для каждой специальности).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 х2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 каждый правильный ответ – 1 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 + 20 = 40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2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х 2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выбором одного или нескольких правильных</a:t>
                      </a:r>
                      <a:r>
                        <a:rPr lang="ru-RU" sz="1800" baseline="0" dirty="0" smtClean="0"/>
                        <a:t> ответов из множества – 2 балла</a:t>
                      </a:r>
                    </a:p>
                    <a:p>
                      <a:r>
                        <a:rPr lang="ru-RU" sz="1800" baseline="0" dirty="0" smtClean="0"/>
                        <a:t>На установление соответствия – 2 балла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 + 20 =</a:t>
                      </a:r>
                      <a:r>
                        <a:rPr lang="ru-RU" sz="1800" b="1" baseline="0" dirty="0" smtClean="0"/>
                        <a:t> 40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5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Итого:</a:t>
                      </a:r>
                      <a:endParaRPr lang="ru-RU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140 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52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Проходной балл в 50 остается без изменений</a:t>
                      </a:r>
                      <a:endParaRPr lang="ru-RU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8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40" y="188640"/>
            <a:ext cx="871296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Комбинация профильных предметов.</a:t>
            </a: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32661"/>
              </p:ext>
            </p:extLst>
          </p:nvPr>
        </p:nvGraphicFramePr>
        <p:xfrm>
          <a:off x="268752" y="836712"/>
          <a:ext cx="8747955" cy="589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8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4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Профильные</a:t>
                      </a:r>
                      <a:r>
                        <a:rPr lang="ru-RU" baseline="0" dirty="0" smtClean="0"/>
                        <a:t> предметы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</a:t>
                      </a:r>
                      <a:r>
                        <a:rPr lang="ru-RU" smtClean="0"/>
                        <a:t>специаль-ностей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 + физика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 + география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История + география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 + химия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 + география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Иностранный язык + история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Язык обучения и литература (</a:t>
                      </a:r>
                      <a:r>
                        <a:rPr lang="ru-RU" sz="2000" b="1" kern="1200" dirty="0" err="1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каз</a:t>
                      </a:r>
                      <a:r>
                        <a:rPr lang="ru-RU" sz="2000" b="1" kern="1200" dirty="0" smtClean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яз. или </a:t>
                      </a: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рус</a:t>
                      </a:r>
                      <a:r>
                        <a:rPr lang="ru-RU" sz="2000" b="1" kern="1200" dirty="0" smtClean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язык</a:t>
                      </a: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+ история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География + иностранный язык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Химия+физика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История + Человек. Общество. Право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Творческий экзамен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3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545842" y="4765838"/>
            <a:ext cx="7330314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2625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2625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2625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2625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088" y="1155050"/>
            <a:ext cx="8505825" cy="418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225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Новшества текущего года:</a:t>
            </a:r>
          </a:p>
          <a:p>
            <a:pPr indent="337185" algn="just"/>
            <a:endParaRPr lang="kk-KZ" sz="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37185" algn="just"/>
            <a:r>
              <a:rPr lang="ru-RU" sz="1950" b="1" dirty="0">
                <a:latin typeface="Palatino Linotype" pitchFamily="18" charset="0"/>
                <a:ea typeface="Times New Roman"/>
                <a:cs typeface="Times New Roman"/>
              </a:rPr>
              <a:t>Принимают участие </a:t>
            </a:r>
            <a:r>
              <a:rPr lang="ru-RU" sz="195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обучающиеся 11(12) классов </a:t>
            </a:r>
            <a:r>
              <a:rPr lang="ru-RU" sz="1950" b="1" dirty="0">
                <a:latin typeface="Palatino Linotype" pitchFamily="18" charset="0"/>
                <a:ea typeface="Times New Roman"/>
                <a:cs typeface="Times New Roman"/>
              </a:rPr>
              <a:t>средних школ</a:t>
            </a:r>
          </a:p>
          <a:p>
            <a:pPr indent="337185" algn="just"/>
            <a:endParaRPr lang="ru-RU" sz="195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337185" algn="just"/>
            <a:r>
              <a:rPr lang="ru-RU" sz="1950" b="1" dirty="0">
                <a:latin typeface="Palatino Linotype" pitchFamily="18" charset="0"/>
                <a:ea typeface="Times New Roman"/>
                <a:cs typeface="Times New Roman"/>
              </a:rPr>
              <a:t>Проводиться </a:t>
            </a:r>
            <a:r>
              <a:rPr lang="ru-RU" sz="195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4 раза в год </a:t>
            </a:r>
            <a:r>
              <a:rPr lang="ru-RU" sz="1950" b="1" dirty="0">
                <a:latin typeface="Palatino Linotype" pitchFamily="18" charset="0"/>
                <a:ea typeface="Times New Roman"/>
                <a:cs typeface="Times New Roman"/>
              </a:rPr>
              <a:t>для поступления в ВУЗ на платной основе: январь; март; июнь-июль; август</a:t>
            </a:r>
          </a:p>
          <a:p>
            <a:pPr indent="337185" algn="just"/>
            <a:endParaRPr lang="ru-RU" sz="195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337185" algn="just"/>
            <a:r>
              <a:rPr lang="ru-RU" sz="1950" b="1" dirty="0">
                <a:latin typeface="Palatino Linotype" pitchFamily="18" charset="0"/>
                <a:ea typeface="Times New Roman"/>
                <a:cs typeface="Times New Roman"/>
              </a:rPr>
              <a:t>Для лиц, имеющих международные сертификаты, подтверждающие владение английским языком вводится </a:t>
            </a:r>
            <a:r>
              <a:rPr lang="ru-RU" sz="195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норма по освобождению от ЕНТ </a:t>
            </a:r>
            <a:r>
              <a:rPr lang="ru-RU" sz="1950" b="1" dirty="0">
                <a:latin typeface="Palatino Linotype" pitchFamily="18" charset="0"/>
                <a:ea typeface="Times New Roman"/>
                <a:cs typeface="Times New Roman"/>
              </a:rPr>
              <a:t>по предмету «Иностранный язык»  </a:t>
            </a:r>
          </a:p>
          <a:p>
            <a:pPr indent="337185" algn="just"/>
            <a:endParaRPr lang="ru-RU" sz="195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indent="337185" algn="just"/>
            <a:r>
              <a:rPr lang="ru-RU" sz="1950" b="1" dirty="0">
                <a:latin typeface="Palatino Linotype" pitchFamily="18" charset="0"/>
                <a:ea typeface="Times New Roman"/>
                <a:cs typeface="Times New Roman"/>
              </a:rPr>
              <a:t>Образовательные гранты будут присуждаться </a:t>
            </a:r>
            <a:r>
              <a:rPr lang="ru-RU" sz="195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по группам образовательных программ </a:t>
            </a:r>
            <a:r>
              <a:rPr lang="ru-RU" dirty="0">
                <a:latin typeface="Palatino Linotype" pitchFamily="18" charset="0"/>
                <a:ea typeface="Times New Roman"/>
                <a:cs typeface="Times New Roman"/>
              </a:rPr>
              <a:t>(перечень определяется Правилами проведения ЕНТ)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2492" y="5329361"/>
            <a:ext cx="814114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5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Формат сдачи ЕНТ остается прежним, 2018 года</a:t>
            </a:r>
          </a:p>
        </p:txBody>
      </p:sp>
    </p:spTree>
    <p:extLst>
      <p:ext uri="{BB962C8B-B14F-4D97-AF65-F5344CB8AC3E}">
        <p14:creationId xmlns:p14="http://schemas.microsoft.com/office/powerpoint/2010/main" val="3273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9562" y="1263730"/>
          <a:ext cx="7206608" cy="470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0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7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8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0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81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12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Сроки тестирования</a:t>
                      </a:r>
                      <a:endParaRPr lang="ru-RU" sz="15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7030A0"/>
                          </a:solidFill>
                          <a:effectLst/>
                        </a:rPr>
                        <a:t>Сроки приема заявлений</a:t>
                      </a:r>
                    </a:p>
                    <a:p>
                      <a:pPr algn="ctr"/>
                      <a:endParaRPr lang="ru-RU" sz="15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Участники тестирования</a:t>
                      </a:r>
                      <a:endParaRPr lang="ru-RU" sz="15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25980">
                <a:tc v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Обучающиеся выпускных 11(12) классов</a:t>
                      </a:r>
                      <a:r>
                        <a:rPr lang="ru-RU" sz="1200" kern="1200" baseline="0" dirty="0" smtClean="0">
                          <a:effectLst/>
                        </a:rPr>
                        <a:t> </a:t>
                      </a:r>
                      <a:r>
                        <a:rPr lang="ru-RU" sz="1200" kern="1200" dirty="0" smtClean="0">
                          <a:effectLst/>
                        </a:rPr>
                        <a:t>текущего года</a:t>
                      </a:r>
                      <a:endParaRPr lang="ru-RU" sz="12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Выпускники школ текущего года и прошлых лет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Выпускники организаций </a:t>
                      </a:r>
                      <a:r>
                        <a:rPr lang="ru-RU" sz="1200" kern="1200" dirty="0" err="1" smtClean="0">
                          <a:effectLst/>
                        </a:rPr>
                        <a:t>ТиПО</a:t>
                      </a:r>
                      <a:r>
                        <a:rPr lang="ru-RU" sz="1200" kern="1200" dirty="0" smtClean="0">
                          <a:effectLst/>
                        </a:rPr>
                        <a:t> (колледжей)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Лица, </a:t>
                      </a:r>
                      <a:r>
                        <a:rPr lang="kk-KZ" sz="1200" kern="1200" dirty="0" smtClean="0">
                          <a:effectLst/>
                        </a:rPr>
                        <a:t>зачисленные в</a:t>
                      </a:r>
                      <a:r>
                        <a:rPr lang="ru-RU" sz="1200" kern="1200" dirty="0" smtClean="0">
                          <a:effectLst/>
                        </a:rPr>
                        <a:t> ВУЗ до завершения первого академического периода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kern="1200" dirty="0" smtClean="0">
                          <a:effectLst/>
                        </a:rPr>
                        <a:t>Студенты, </a:t>
                      </a:r>
                      <a:r>
                        <a:rPr lang="ru-RU" sz="1100" kern="1200" dirty="0" smtClean="0">
                          <a:effectLst/>
                        </a:rPr>
                        <a:t>желающие перевестись</a:t>
                      </a:r>
                      <a:r>
                        <a:rPr lang="kk-KZ" sz="1100" kern="1200" dirty="0" smtClean="0">
                          <a:effectLst/>
                        </a:rPr>
                        <a:t> с групп </a:t>
                      </a:r>
                      <a:r>
                        <a:rPr lang="ru-RU" sz="1100" kern="1200" dirty="0" smtClean="0">
                          <a:effectLst/>
                        </a:rPr>
                        <a:t>образовательных программ</a:t>
                      </a:r>
                      <a:r>
                        <a:rPr lang="kk-KZ" sz="1100" kern="1200" dirty="0" smtClean="0">
                          <a:effectLst/>
                        </a:rPr>
                        <a:t>, </a:t>
                      </a:r>
                      <a:r>
                        <a:rPr lang="ru-RU" sz="1100" kern="1200" dirty="0" smtClean="0">
                          <a:effectLst/>
                        </a:rPr>
                        <a:t>требующие творческой подготовки</a:t>
                      </a:r>
                      <a:r>
                        <a:rPr lang="kk-KZ" sz="1100" kern="1200" dirty="0" smtClean="0">
                          <a:effectLst/>
                        </a:rPr>
                        <a:t> на другие образовательные программы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Январь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15-20</a:t>
                      </a:r>
                      <a:endParaRPr lang="ru-RU" sz="12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Декабрь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1-15</a:t>
                      </a:r>
                      <a:endParaRPr lang="ru-RU" sz="12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Март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24-29</a:t>
                      </a:r>
                      <a:endParaRPr lang="ru-RU" sz="12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Февраль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1-15</a:t>
                      </a:r>
                      <a:endParaRPr lang="ru-RU" sz="12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Июнь-июль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20-5</a:t>
                      </a:r>
                      <a:endParaRPr lang="ru-RU" sz="12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Март-май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10-10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Май-июнь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 10-5</a:t>
                      </a:r>
                      <a:endParaRPr lang="ru-RU" sz="1200" b="1" i="1" kern="1200" dirty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Август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17-20</a:t>
                      </a:r>
                      <a:endParaRPr lang="ru-RU" sz="1200" b="1" i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Июль -август</a:t>
                      </a:r>
                    </a:p>
                    <a:p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 25-3</a:t>
                      </a:r>
                      <a:endParaRPr lang="ru-RU" sz="1200" b="1" i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9399" y="857250"/>
            <a:ext cx="8365203" cy="432171"/>
          </a:xfrm>
        </p:spPr>
        <p:txBody>
          <a:bodyPr>
            <a:noAutofit/>
          </a:bodyPr>
          <a:lstStyle/>
          <a:p>
            <a:pPr algn="ctr"/>
            <a:r>
              <a:rPr lang="kk-KZ" sz="21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Сроки ЕНТ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317449" y="3618310"/>
            <a:ext cx="4749636" cy="2290443"/>
            <a:chOff x="3840162" y="3697288"/>
            <a:chExt cx="7439860" cy="316071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840162" y="3697288"/>
              <a:ext cx="848812" cy="3109912"/>
              <a:chOff x="3840162" y="3697288"/>
              <a:chExt cx="848812" cy="3109912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3" y="36972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3" y="43449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0162" y="5983288"/>
                <a:ext cx="848811" cy="823912"/>
              </a:xfrm>
              <a:prstGeom prst="rect">
                <a:avLst/>
              </a:prstGeom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5404935" y="5159376"/>
              <a:ext cx="871538" cy="1698624"/>
              <a:chOff x="5404935" y="5159376"/>
              <a:chExt cx="871538" cy="1698624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76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4935" y="6034088"/>
                <a:ext cx="848811" cy="823912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7142162" y="5159376"/>
              <a:ext cx="848811" cy="1698624"/>
              <a:chOff x="7142162" y="5159376"/>
              <a:chExt cx="848811" cy="1698624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162" y="5159376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2162" y="6034088"/>
                <a:ext cx="848811" cy="82391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8062" y="3697288"/>
              <a:ext cx="848811" cy="823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10393362" y="3697288"/>
              <a:ext cx="886660" cy="3109912"/>
              <a:chOff x="10393362" y="3697288"/>
              <a:chExt cx="886660" cy="3109912"/>
            </a:xfrm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3362" y="3697288"/>
                <a:ext cx="848811" cy="823912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1211" y="5983288"/>
                <a:ext cx="848811" cy="823912"/>
              </a:xfrm>
              <a:prstGeom prst="rect">
                <a:avLst/>
              </a:prstGeom>
            </p:spPr>
          </p:pic>
        </p:grpSp>
      </p:grpSp>
      <p:sp>
        <p:nvSpPr>
          <p:cNvPr id="2" name="Блок-схема: перфолента 1"/>
          <p:cNvSpPr/>
          <p:nvPr/>
        </p:nvSpPr>
        <p:spPr>
          <a:xfrm>
            <a:off x="7334715" y="1289421"/>
            <a:ext cx="1731227" cy="458251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350" dirty="0">
              <a:solidFill>
                <a:srgbClr val="002060"/>
              </a:solidFill>
            </a:endParaRPr>
          </a:p>
          <a:p>
            <a:pPr algn="just"/>
            <a:endParaRPr lang="ru-RU" sz="1350" dirty="0">
              <a:solidFill>
                <a:srgbClr val="002060"/>
              </a:solidFill>
            </a:endParaRPr>
          </a:p>
          <a:p>
            <a:pPr algn="just"/>
            <a:r>
              <a:rPr lang="ru-RU" sz="1350" i="1" dirty="0">
                <a:solidFill>
                  <a:srgbClr val="002060"/>
                </a:solidFill>
              </a:rPr>
              <a:t>После сдачи ЕНТ в </a:t>
            </a:r>
            <a:r>
              <a:rPr lang="ru-RU" sz="1350" i="1" dirty="0">
                <a:solidFill>
                  <a:srgbClr val="FF0000"/>
                </a:solidFill>
              </a:rPr>
              <a:t>январе и марте </a:t>
            </a:r>
            <a:r>
              <a:rPr lang="ru-RU" sz="1350" i="1" dirty="0">
                <a:solidFill>
                  <a:srgbClr val="002060"/>
                </a:solidFill>
              </a:rPr>
              <a:t>обучающиеся выпускных классов не лишаются возможности сдать основное ЕНТ в </a:t>
            </a:r>
            <a:r>
              <a:rPr lang="ru-RU" sz="1350" i="1" dirty="0">
                <a:solidFill>
                  <a:srgbClr val="FF0000"/>
                </a:solidFill>
              </a:rPr>
              <a:t>июне</a:t>
            </a:r>
            <a:r>
              <a:rPr lang="ru-RU" sz="1350" i="1" dirty="0">
                <a:solidFill>
                  <a:srgbClr val="002060"/>
                </a:solidFill>
              </a:rPr>
              <a:t> и участвовать в </a:t>
            </a:r>
            <a:r>
              <a:rPr lang="ru-RU" sz="1350" i="1" dirty="0">
                <a:solidFill>
                  <a:srgbClr val="FF0000"/>
                </a:solidFill>
              </a:rPr>
              <a:t>конкурсе</a:t>
            </a:r>
            <a:r>
              <a:rPr lang="ru-RU" sz="1350" i="1" dirty="0">
                <a:solidFill>
                  <a:srgbClr val="002060"/>
                </a:solidFill>
              </a:rPr>
              <a:t> для присуждения государственных образовательных грантов</a:t>
            </a:r>
          </a:p>
        </p:txBody>
      </p:sp>
    </p:spTree>
    <p:extLst>
      <p:ext uri="{BB962C8B-B14F-4D97-AF65-F5344CB8AC3E}">
        <p14:creationId xmlns:p14="http://schemas.microsoft.com/office/powerpoint/2010/main" val="13043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421</TotalTime>
  <Words>821</Words>
  <Application>Microsoft Office PowerPoint</Application>
  <PresentationFormat>Экран (4:3)</PresentationFormat>
  <Paragraphs>235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Georgia</vt:lpstr>
      <vt:lpstr>Palatino Linotype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Итоговая аттестация обучающихся — процедура, проводимая с целью определения степени освоения обучающимися объема учебных дисциплин, предусмотренных государственным общеобязательным стандартом соответствующего уровня образования. Форма проведения: школьные выпускные экзамены Место проведения: на базе школы, где обучается выпускник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42</cp:revision>
  <dcterms:created xsi:type="dcterms:W3CDTF">2016-11-24T19:05:13Z</dcterms:created>
  <dcterms:modified xsi:type="dcterms:W3CDTF">2020-10-22T05:29:25Z</dcterms:modified>
</cp:coreProperties>
</file>