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26" r:id="rId3"/>
    <p:sldId id="330" r:id="rId4"/>
    <p:sldId id="331" r:id="rId5"/>
    <p:sldId id="329" r:id="rId6"/>
    <p:sldId id="327" r:id="rId7"/>
    <p:sldId id="33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14" y="72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75234A-B0D4-4B8B-9518-2790F4022A1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41CA1E-6F23-43A7-8DA3-49C9887B47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DC6492-3AB0-4ADC-9554-BD1BC8F6A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6" y="131321"/>
            <a:ext cx="896251" cy="88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26D097D-6125-4217-BF1D-BE41438DD350}"/>
              </a:ext>
            </a:extLst>
          </p:cNvPr>
          <p:cNvCxnSpPr/>
          <p:nvPr/>
        </p:nvCxnSpPr>
        <p:spPr>
          <a:xfrm>
            <a:off x="1694897" y="4954658"/>
            <a:ext cx="9408095" cy="0"/>
          </a:xfrm>
          <a:prstGeom prst="line">
            <a:avLst/>
          </a:prstGeom>
          <a:ln w="381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78617CA-1E79-43D1-8ED3-C8BC2DF11860}"/>
              </a:ext>
            </a:extLst>
          </p:cNvPr>
          <p:cNvCxnSpPr>
            <a:cxnSpLocks/>
          </p:cNvCxnSpPr>
          <p:nvPr/>
        </p:nvCxnSpPr>
        <p:spPr>
          <a:xfrm>
            <a:off x="1570042" y="5332381"/>
            <a:ext cx="9964305" cy="0"/>
          </a:xfrm>
          <a:prstGeom prst="line">
            <a:avLst/>
          </a:prstGeom>
          <a:ln w="381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F2851C4-7846-494A-B66F-ED63C4592842}"/>
              </a:ext>
            </a:extLst>
          </p:cNvPr>
          <p:cNvCxnSpPr>
            <a:cxnSpLocks/>
          </p:cNvCxnSpPr>
          <p:nvPr/>
        </p:nvCxnSpPr>
        <p:spPr>
          <a:xfrm flipV="1">
            <a:off x="1335453" y="1630148"/>
            <a:ext cx="0" cy="3708904"/>
          </a:xfrm>
          <a:prstGeom prst="line">
            <a:avLst/>
          </a:prstGeom>
          <a:ln w="381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10C322-89E5-4E82-B1B6-2B9ED2A76A74}"/>
              </a:ext>
            </a:extLst>
          </p:cNvPr>
          <p:cNvCxnSpPr>
            <a:cxnSpLocks/>
          </p:cNvCxnSpPr>
          <p:nvPr/>
        </p:nvCxnSpPr>
        <p:spPr>
          <a:xfrm flipV="1">
            <a:off x="1570042" y="1664898"/>
            <a:ext cx="0" cy="4173007"/>
          </a:xfrm>
          <a:prstGeom prst="line">
            <a:avLst/>
          </a:prstGeom>
          <a:ln w="381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2FA90AC-6503-4645-AB53-0340BF023C5A}"/>
              </a:ext>
            </a:extLst>
          </p:cNvPr>
          <p:cNvSpPr txBox="1"/>
          <p:nvPr/>
        </p:nvSpPr>
        <p:spPr>
          <a:xfrm>
            <a:off x="1875692" y="2088499"/>
            <a:ext cx="9694986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особенностях учебно-воспитательного процесса в организациях среднего образования Республики Казахстан в 2022-2023 учебном году по начальным классам»</a:t>
            </a:r>
          </a:p>
        </p:txBody>
      </p:sp>
    </p:spTree>
    <p:extLst>
      <p:ext uri="{BB962C8B-B14F-4D97-AF65-F5344CB8AC3E}">
        <p14:creationId xmlns:p14="http://schemas.microsoft.com/office/powerpoint/2010/main" val="218183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CF54044-FC42-4805-811F-2847B5F6CCB5}"/>
              </a:ext>
            </a:extLst>
          </p:cNvPr>
          <p:cNvSpPr/>
          <p:nvPr/>
        </p:nvSpPr>
        <p:spPr>
          <a:xfrm>
            <a:off x="435665" y="1380184"/>
            <a:ext cx="11357113" cy="3631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5E6C2B-50C5-42DF-BBED-55FA610ECE90}"/>
              </a:ext>
            </a:extLst>
          </p:cNvPr>
          <p:cNvSpPr/>
          <p:nvPr/>
        </p:nvSpPr>
        <p:spPr>
          <a:xfrm>
            <a:off x="435665" y="671958"/>
            <a:ext cx="11357114" cy="61337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300" u="sng" dirty="0">
                <a:solidFill>
                  <a:srgbClr val="002060"/>
                </a:solidFill>
              </a:rPr>
              <a:t>2022 – 2023 учебный год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ED09346-4667-4FED-9A6A-98C38C63EE25}"/>
              </a:ext>
            </a:extLst>
          </p:cNvPr>
          <p:cNvSpPr/>
          <p:nvPr/>
        </p:nvSpPr>
        <p:spPr>
          <a:xfrm>
            <a:off x="435665" y="5190666"/>
            <a:ext cx="11357114" cy="1587493"/>
          </a:xfrm>
          <a:prstGeom prst="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>
                <a:solidFill>
                  <a:srgbClr val="002060"/>
                </a:solidFill>
              </a:rPr>
              <a:t>Сокращение учебной нагрузки по предметам «Русский язык и литература», «Иностранный язык» за счет переноса обучения на 2 и 3 классы соответственно.</a:t>
            </a:r>
          </a:p>
          <a:p>
            <a:pPr algn="ctr"/>
            <a:endParaRPr lang="ru-RU" sz="2300" dirty="0">
              <a:solidFill>
                <a:srgbClr val="002060"/>
              </a:solidFill>
            </a:endParaRPr>
          </a:p>
          <a:p>
            <a:pPr algn="ctr"/>
            <a:r>
              <a:rPr lang="ru-RU" sz="2300" dirty="0">
                <a:solidFill>
                  <a:srgbClr val="002060"/>
                </a:solidFill>
              </a:rPr>
              <a:t>Предмет «Самопознание»: 1 – 11 класс: </a:t>
            </a:r>
            <a:r>
              <a:rPr lang="ru-RU" sz="2300" dirty="0">
                <a:solidFill>
                  <a:srgbClr val="FF0000"/>
                </a:solidFill>
              </a:rPr>
              <a:t>выведен из Типовых учебных планов</a:t>
            </a:r>
            <a:endParaRPr lang="ru-RU" sz="2300" dirty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0CAFDFF-C98E-4407-9347-BB7CA6A5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0893"/>
            <a:ext cx="11640378" cy="370130"/>
          </a:xfrm>
        </p:spPr>
        <p:txBody>
          <a:bodyPr>
            <a:noAutofit/>
          </a:bodyPr>
          <a:lstStyle/>
          <a:p>
            <a:r>
              <a:rPr lang="ru-RU" sz="31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начальное, основное среднее и общее среднее образование: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07A887-A902-4A69-8596-BC8881A2EC9F}"/>
              </a:ext>
            </a:extLst>
          </p:cNvPr>
          <p:cNvSpPr/>
          <p:nvPr/>
        </p:nvSpPr>
        <p:spPr>
          <a:xfrm>
            <a:off x="545636" y="1380184"/>
            <a:ext cx="105759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ГОСО:</a:t>
            </a: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приказ № 604 от 31.10.2018 года – утратил силу;</a:t>
            </a:r>
          </a:p>
          <a:p>
            <a:pPr algn="just">
              <a:spcAft>
                <a:spcPts val="0"/>
              </a:spcAft>
            </a:pP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приказ № 348 от 03.08.2022 – ГОСО в новой редакции;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продолжительность учебного года: </a:t>
            </a: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КПП – 34 недели, 1 класс – 35 недель, 2 – 11 класс – 36 недель;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деление</a:t>
            </a: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группы по предметам при наполняемости </a:t>
            </a: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</a:t>
            </a: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учащихся</a:t>
            </a: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</a:p>
          <a:p>
            <a:pPr algn="just">
              <a:spcAft>
                <a:spcPts val="0"/>
              </a:spcAft>
            </a:pP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(село и </a:t>
            </a: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город</a:t>
            </a: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Фигура, имеющая форму буквы L 3">
            <a:extLst>
              <a:ext uri="{FF2B5EF4-FFF2-40B4-BE49-F238E27FC236}">
                <a16:creationId xmlns:a16="http://schemas.microsoft.com/office/drawing/2014/main" id="{962E14C6-B074-47EF-9435-CAE44789FC80}"/>
              </a:ext>
            </a:extLst>
          </p:cNvPr>
          <p:cNvSpPr/>
          <p:nvPr/>
        </p:nvSpPr>
        <p:spPr>
          <a:xfrm rot="17719994">
            <a:off x="612091" y="2511497"/>
            <a:ext cx="433558" cy="255969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15" name="Фигура, имеющая форму буквы L 14">
            <a:extLst>
              <a:ext uri="{FF2B5EF4-FFF2-40B4-BE49-F238E27FC236}">
                <a16:creationId xmlns:a16="http://schemas.microsoft.com/office/drawing/2014/main" id="{5D83A4E4-3B71-4B99-86A4-9C2557CDBD2C}"/>
              </a:ext>
            </a:extLst>
          </p:cNvPr>
          <p:cNvSpPr/>
          <p:nvPr/>
        </p:nvSpPr>
        <p:spPr>
          <a:xfrm rot="17719994">
            <a:off x="618251" y="1881849"/>
            <a:ext cx="433558" cy="255969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16" name="Фигура, имеющая форму буквы L 15">
            <a:extLst>
              <a:ext uri="{FF2B5EF4-FFF2-40B4-BE49-F238E27FC236}">
                <a16:creationId xmlns:a16="http://schemas.microsoft.com/office/drawing/2014/main" id="{2F5E1BB6-D327-4752-95D1-CECBE0ADC926}"/>
              </a:ext>
            </a:extLst>
          </p:cNvPr>
          <p:cNvSpPr/>
          <p:nvPr/>
        </p:nvSpPr>
        <p:spPr>
          <a:xfrm rot="17719994">
            <a:off x="605762" y="3286825"/>
            <a:ext cx="469787" cy="251268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19" name="Фигура, имеющая форму буквы L 18">
            <a:extLst>
              <a:ext uri="{FF2B5EF4-FFF2-40B4-BE49-F238E27FC236}">
                <a16:creationId xmlns:a16="http://schemas.microsoft.com/office/drawing/2014/main" id="{9188C4EB-7E29-48AE-BB56-4043731B82E1}"/>
              </a:ext>
            </a:extLst>
          </p:cNvPr>
          <p:cNvSpPr/>
          <p:nvPr/>
        </p:nvSpPr>
        <p:spPr>
          <a:xfrm rot="17719994">
            <a:off x="590462" y="4273060"/>
            <a:ext cx="539080" cy="261273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6391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2FA90AC-6503-4645-AB53-0340BF023C5A}"/>
              </a:ext>
            </a:extLst>
          </p:cNvPr>
          <p:cNvSpPr txBox="1"/>
          <p:nvPr/>
        </p:nvSpPr>
        <p:spPr>
          <a:xfrm>
            <a:off x="60385" y="81377"/>
            <a:ext cx="11999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учебного процесса в 2022-2023 учебном году: деление на группы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984879-A18D-4DB8-BCA8-FD31D10FDD9D}"/>
              </a:ext>
            </a:extLst>
          </p:cNvPr>
          <p:cNvSpPr/>
          <p:nvPr/>
        </p:nvSpPr>
        <p:spPr>
          <a:xfrm>
            <a:off x="612475" y="792296"/>
            <a:ext cx="11447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 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4C7E16-072D-47E8-A90D-67D3033F8447}"/>
              </a:ext>
            </a:extLst>
          </p:cNvPr>
          <p:cNvSpPr/>
          <p:nvPr/>
        </p:nvSpPr>
        <p:spPr>
          <a:xfrm>
            <a:off x="612475" y="1097556"/>
            <a:ext cx="3493697" cy="4799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30. Деление класса на две группы в общеобразовательных организациях образования осуществляется при наполнении классов в 24 и более обучающихся по: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1) казахскому языку в классах с неказахским языком обучения;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2) иностранному языку;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3) цифровой грамотности (кроме 1 класса),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т.е. 2,3,4 классы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Деление класса на две группы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допустимо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общеобразовательных организациях образования при наполнении классов в 24 и более обучающихся по русскому языку в классах с нерусским языком обучения.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5DC633B-50A3-45DC-878B-34381F5281D6}"/>
              </a:ext>
            </a:extLst>
          </p:cNvPr>
          <p:cNvSpPr/>
          <p:nvPr/>
        </p:nvSpPr>
        <p:spPr>
          <a:xfrm>
            <a:off x="612476" y="578282"/>
            <a:ext cx="3493698" cy="4280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1 – 4 класс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00DD080-D349-49AA-BF6F-5E0A38B92640}"/>
              </a:ext>
            </a:extLst>
          </p:cNvPr>
          <p:cNvSpPr/>
          <p:nvPr/>
        </p:nvSpPr>
        <p:spPr>
          <a:xfrm>
            <a:off x="4479983" y="1161628"/>
            <a:ext cx="3418938" cy="47995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lang="ru-RU" sz="2800" dirty="0">
              <a:latin typeface="Arial"/>
              <a:cs typeface="Arial"/>
            </a:endParaRPr>
          </a:p>
          <a:p>
            <a:pPr marL="31750" algn="just">
              <a:lnSpc>
                <a:spcPct val="100000"/>
              </a:lnSpc>
            </a:pP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lang="ru-RU" sz="1600" b="1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класс</a:t>
            </a:r>
            <a:endParaRPr lang="ru-RU" sz="1600" dirty="0">
              <a:latin typeface="Arial"/>
              <a:cs typeface="Arial"/>
            </a:endParaRPr>
          </a:p>
          <a:p>
            <a:pPr marL="31115" marR="568960" indent="-172720">
              <a:lnSpc>
                <a:spcPct val="100000"/>
              </a:lnSpc>
              <a:buChar char="-"/>
              <a:tabLst>
                <a:tab pos="203835" algn="l"/>
                <a:tab pos="204470" algn="l"/>
              </a:tabLst>
            </a:pPr>
            <a:endParaRPr lang="ru-RU" sz="1400" spc="-5" dirty="0">
              <a:latin typeface="Microsoft Sans Serif"/>
              <a:cs typeface="Microsoft Sans Serif"/>
            </a:endParaRPr>
          </a:p>
          <a:p>
            <a:pPr marL="31115" marR="568960" indent="-172720">
              <a:lnSpc>
                <a:spcPct val="100000"/>
              </a:lnSpc>
              <a:buChar char="-"/>
              <a:tabLst>
                <a:tab pos="203835" algn="l"/>
                <a:tab pos="204470" algn="l"/>
              </a:tabLst>
            </a:pPr>
            <a:endParaRPr lang="ru-RU" sz="1400" spc="-5" dirty="0">
              <a:latin typeface="Microsoft Sans Serif"/>
              <a:cs typeface="Microsoft Sans Serif"/>
            </a:endParaRPr>
          </a:p>
          <a:p>
            <a:pPr marL="31115" marR="568960" indent="-172720">
              <a:lnSpc>
                <a:spcPct val="100000"/>
              </a:lnSpc>
              <a:buChar char="-"/>
              <a:tabLst>
                <a:tab pos="203835" algn="l"/>
                <a:tab pos="204470" algn="l"/>
              </a:tabLst>
            </a:pPr>
            <a:r>
              <a:rPr lang="ru-RU" sz="1400" b="1" spc="-5">
                <a:latin typeface="Microsoft Sans Serif"/>
                <a:cs typeface="Microsoft Sans Serif"/>
              </a:rPr>
              <a:t>В 1</a:t>
            </a:r>
            <a:r>
              <a:rPr lang="ru-RU" sz="1400" b="1" spc="15">
                <a:latin typeface="Microsoft Sans Serif"/>
                <a:cs typeface="Microsoft Sans Serif"/>
              </a:rPr>
              <a:t> </a:t>
            </a:r>
            <a:r>
              <a:rPr lang="ru-RU" sz="1400" b="1" spc="-15" dirty="0">
                <a:latin typeface="Microsoft Sans Serif"/>
                <a:cs typeface="Microsoft Sans Serif"/>
              </a:rPr>
              <a:t>классах </a:t>
            </a:r>
            <a:r>
              <a:rPr lang="ru-RU" sz="1400" spc="-15" dirty="0">
                <a:latin typeface="Microsoft Sans Serif"/>
                <a:cs typeface="Microsoft Sans Serif"/>
              </a:rPr>
              <a:t>с  казахским языком обучения  изучается казахский язык</a:t>
            </a:r>
          </a:p>
          <a:p>
            <a:pPr marL="31115" marR="5080" indent="-172720">
              <a:lnSpc>
                <a:spcPct val="100000"/>
              </a:lnSpc>
              <a:buChar char="-"/>
              <a:tabLst>
                <a:tab pos="203835" algn="l"/>
                <a:tab pos="204470" algn="l"/>
              </a:tabLst>
            </a:pPr>
            <a:r>
              <a:rPr lang="ru-RU" sz="1400" spc="-15" dirty="0">
                <a:latin typeface="Microsoft Sans Serif"/>
                <a:cs typeface="Microsoft Sans Serif"/>
              </a:rPr>
              <a:t>в классах с русским </a:t>
            </a:r>
            <a:r>
              <a:rPr lang="ru-RU" sz="1400" spc="-30" dirty="0">
                <a:latin typeface="Microsoft Sans Serif"/>
                <a:cs typeface="Microsoft Sans Serif"/>
              </a:rPr>
              <a:t>языком</a:t>
            </a:r>
            <a:r>
              <a:rPr lang="ru-RU" sz="1400" spc="15" dirty="0"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latin typeface="Microsoft Sans Serif"/>
                <a:cs typeface="Microsoft Sans Serif"/>
              </a:rPr>
              <a:t>обучения</a:t>
            </a:r>
            <a:r>
              <a:rPr lang="ru-RU" sz="1400" spc="60" dirty="0">
                <a:latin typeface="Microsoft Sans Serif"/>
                <a:cs typeface="Microsoft Sans Serif"/>
              </a:rPr>
              <a:t> </a:t>
            </a:r>
            <a:r>
              <a:rPr lang="ru-RU" sz="1400" spc="-15" dirty="0">
                <a:latin typeface="Microsoft Sans Serif"/>
                <a:cs typeface="Microsoft Sans Serif"/>
              </a:rPr>
              <a:t>изучаются </a:t>
            </a:r>
            <a:r>
              <a:rPr lang="ru-RU" sz="1400" spc="-254" dirty="0">
                <a:latin typeface="Microsoft Sans Serif"/>
                <a:cs typeface="Microsoft Sans Serif"/>
              </a:rPr>
              <a:t> </a:t>
            </a:r>
            <a:r>
              <a:rPr lang="ru-RU" sz="1400" spc="-25" dirty="0">
                <a:latin typeface="Microsoft Sans Serif"/>
                <a:cs typeface="Microsoft Sans Serif"/>
              </a:rPr>
              <a:t>казахский</a:t>
            </a:r>
            <a:r>
              <a:rPr lang="ru-RU" sz="1400" spc="20" dirty="0">
                <a:latin typeface="Microsoft Sans Serif"/>
                <a:cs typeface="Microsoft Sans Serif"/>
              </a:rPr>
              <a:t> </a:t>
            </a:r>
            <a:r>
              <a:rPr lang="ru-RU" sz="1400" spc="-5" dirty="0">
                <a:latin typeface="Microsoft Sans Serif"/>
                <a:cs typeface="Microsoft Sans Serif"/>
              </a:rPr>
              <a:t>и</a:t>
            </a:r>
            <a:r>
              <a:rPr lang="ru-RU" sz="1400" spc="15" dirty="0">
                <a:latin typeface="Microsoft Sans Serif"/>
                <a:cs typeface="Microsoft Sans Serif"/>
              </a:rPr>
              <a:t> </a:t>
            </a:r>
            <a:r>
              <a:rPr lang="ru-RU" sz="1400" spc="-20" dirty="0">
                <a:latin typeface="Microsoft Sans Serif"/>
                <a:cs typeface="Microsoft Sans Serif"/>
              </a:rPr>
              <a:t>русский</a:t>
            </a:r>
            <a:r>
              <a:rPr lang="ru-RU" sz="1400" spc="50" dirty="0">
                <a:latin typeface="Microsoft Sans Serif"/>
                <a:cs typeface="Microsoft Sans Serif"/>
              </a:rPr>
              <a:t> </a:t>
            </a:r>
            <a:r>
              <a:rPr lang="ru-RU" sz="1400" spc="-30" dirty="0">
                <a:latin typeface="Microsoft Sans Serif"/>
                <a:cs typeface="Microsoft Sans Serif"/>
              </a:rPr>
              <a:t>языки</a:t>
            </a:r>
            <a:endParaRPr lang="ru-RU" sz="1400" dirty="0">
              <a:latin typeface="Microsoft Sans Serif"/>
              <a:cs typeface="Microsoft Sans Serif"/>
            </a:endParaRPr>
          </a:p>
          <a:p>
            <a:pPr marL="31750" marR="189865" algn="just">
              <a:lnSpc>
                <a:spcPct val="100000"/>
              </a:lnSpc>
              <a:spcBef>
                <a:spcPts val="630"/>
              </a:spcBef>
            </a:pPr>
            <a:endParaRPr lang="ru-RU" sz="16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1750" marR="189865" algn="just">
              <a:lnSpc>
                <a:spcPct val="100000"/>
              </a:lnSpc>
              <a:spcBef>
                <a:spcPts val="630"/>
              </a:spcBef>
            </a:pP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lang="ru-RU" sz="1600"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школах</a:t>
            </a:r>
            <a:r>
              <a:rPr lang="ru-RU" sz="1600"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lang="ru-RU" sz="1600"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казахским</a:t>
            </a:r>
            <a:r>
              <a:rPr lang="ru-RU" sz="1600"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Arial"/>
                <a:cs typeface="Arial"/>
              </a:rPr>
              <a:t>языком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Arial"/>
                <a:cs typeface="Arial"/>
              </a:rPr>
              <a:t>обучения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Arial"/>
                <a:cs typeface="Arial"/>
              </a:rPr>
              <a:t>русский</a:t>
            </a:r>
            <a:r>
              <a:rPr lang="ru-RU" sz="1600" b="1" spc="2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язык</a:t>
            </a:r>
            <a:r>
              <a:rPr lang="ru-RU" sz="1600" b="1" spc="2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изучается</a:t>
            </a:r>
            <a:r>
              <a:rPr lang="ru-RU" sz="1600" b="1" spc="2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со</a:t>
            </a:r>
            <a:r>
              <a:rPr lang="ru-RU" sz="1600" b="1" spc="2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2  </a:t>
            </a:r>
            <a:r>
              <a:rPr lang="ru-RU" sz="1600"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класса, </a:t>
            </a:r>
            <a:r>
              <a:rPr lang="ru-RU" sz="1600" b="1" spc="-2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spc="-25" dirty="0">
                <a:latin typeface="Microsoft Sans Serif"/>
                <a:cs typeface="Microsoft Sans Serif"/>
              </a:rPr>
              <a:t>к</a:t>
            </a:r>
            <a:r>
              <a:rPr lang="ru-RU" sz="1400" spc="-25" dirty="0">
                <a:latin typeface="Microsoft Sans Serif"/>
                <a:cs typeface="Microsoft Sans Serif"/>
              </a:rPr>
              <a:t>огда </a:t>
            </a:r>
            <a:r>
              <a:rPr lang="ru-RU" sz="1400" spc="-5" dirty="0">
                <a:latin typeface="Microsoft Sans Serif"/>
                <a:cs typeface="Microsoft Sans Serif"/>
              </a:rPr>
              <a:t>у обучающихся </a:t>
            </a:r>
            <a:r>
              <a:rPr lang="ru-RU" sz="1400" spc="-15" dirty="0">
                <a:latin typeface="Microsoft Sans Serif"/>
                <a:cs typeface="Microsoft Sans Serif"/>
              </a:rPr>
              <a:t>заложена база знаний </a:t>
            </a:r>
            <a:r>
              <a:rPr lang="ru-RU" sz="1400" spc="-5" dirty="0">
                <a:latin typeface="Microsoft Sans Serif"/>
                <a:cs typeface="Microsoft Sans Serif"/>
              </a:rPr>
              <a:t>на </a:t>
            </a:r>
            <a:r>
              <a:rPr lang="ru-RU" sz="1400" dirty="0">
                <a:latin typeface="Microsoft Sans Serif"/>
                <a:cs typeface="Microsoft Sans Serif"/>
              </a:rPr>
              <a:t> </a:t>
            </a:r>
            <a:r>
              <a:rPr lang="ru-RU" sz="1400" spc="-15" dirty="0">
                <a:latin typeface="Microsoft Sans Serif"/>
                <a:cs typeface="Microsoft Sans Serif"/>
              </a:rPr>
              <a:t>родном</a:t>
            </a:r>
            <a:r>
              <a:rPr lang="ru-RU" sz="1400" dirty="0">
                <a:latin typeface="Microsoft Sans Serif"/>
                <a:cs typeface="Microsoft Sans Serif"/>
              </a:rPr>
              <a:t> </a:t>
            </a:r>
            <a:r>
              <a:rPr lang="ru-RU" sz="1400" spc="-30" dirty="0">
                <a:latin typeface="Microsoft Sans Serif"/>
                <a:cs typeface="Microsoft Sans Serif"/>
              </a:rPr>
              <a:t>языке</a:t>
            </a:r>
            <a:endParaRPr lang="ru-RU" sz="1400" dirty="0">
              <a:latin typeface="Microsoft Sans Serif"/>
              <a:cs typeface="Microsoft Sans Serif"/>
            </a:endParaRPr>
          </a:p>
          <a:p>
            <a:pPr marL="36830" algn="just">
              <a:lnSpc>
                <a:spcPct val="100000"/>
              </a:lnSpc>
              <a:spcBef>
                <a:spcPts val="819"/>
              </a:spcBef>
            </a:pPr>
            <a:endParaRPr lang="ru-RU" sz="1600" b="1" spc="-5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6830" algn="just">
              <a:lnSpc>
                <a:spcPct val="100000"/>
              </a:lnSpc>
              <a:spcBef>
                <a:spcPts val="819"/>
              </a:spcBef>
            </a:pPr>
            <a:r>
              <a:rPr lang="ru-RU" sz="1600" b="1" spc="-5" dirty="0">
                <a:solidFill>
                  <a:srgbClr val="002060"/>
                </a:solidFill>
                <a:latin typeface="Arial"/>
                <a:cs typeface="Arial"/>
              </a:rPr>
              <a:t>изучение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 английского</a:t>
            </a:r>
            <a:r>
              <a:rPr lang="ru-RU" sz="1600" b="1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языка</a:t>
            </a:r>
            <a:r>
              <a:rPr lang="ru-RU" sz="1600" b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lang="ru-RU" sz="16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3</a:t>
            </a:r>
            <a:r>
              <a:rPr lang="ru-RU" sz="1600" b="1" spc="2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класса:</a:t>
            </a:r>
            <a:endParaRPr lang="ru-RU" sz="1600" dirty="0">
              <a:latin typeface="Arial"/>
              <a:cs typeface="Arial"/>
            </a:endParaRPr>
          </a:p>
          <a:p>
            <a:pPr marL="208915" marR="484505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208915" algn="l"/>
                <a:tab pos="209550" algn="l"/>
              </a:tabLst>
            </a:pPr>
            <a:r>
              <a:rPr lang="ru-RU" sz="1400" spc="-10" dirty="0">
                <a:latin typeface="Microsoft Sans Serif"/>
                <a:cs typeface="Microsoft Sans Serif"/>
              </a:rPr>
              <a:t>соответствует</a:t>
            </a:r>
            <a:r>
              <a:rPr lang="ru-RU" sz="1400" spc="75" dirty="0">
                <a:latin typeface="Microsoft Sans Serif"/>
                <a:cs typeface="Microsoft Sans Serif"/>
              </a:rPr>
              <a:t> </a:t>
            </a:r>
            <a:r>
              <a:rPr lang="ru-RU" sz="1400" spc="-15" dirty="0">
                <a:latin typeface="Microsoft Sans Serif"/>
                <a:cs typeface="Microsoft Sans Serif"/>
              </a:rPr>
              <a:t>возрастным</a:t>
            </a:r>
            <a:r>
              <a:rPr lang="ru-RU" sz="1400" spc="40" dirty="0"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latin typeface="Microsoft Sans Serif"/>
                <a:cs typeface="Microsoft Sans Serif"/>
              </a:rPr>
              <a:t>особенностям </a:t>
            </a:r>
            <a:r>
              <a:rPr lang="ru-RU" sz="1400" spc="-250" dirty="0"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latin typeface="Microsoft Sans Serif"/>
                <a:cs typeface="Microsoft Sans Serif"/>
              </a:rPr>
              <a:t>обучающихся</a:t>
            </a:r>
            <a:endParaRPr lang="ru-RU" sz="1400" dirty="0">
              <a:latin typeface="Microsoft Sans Serif"/>
              <a:cs typeface="Microsoft Sans Serif"/>
            </a:endParaRPr>
          </a:p>
          <a:p>
            <a:pPr marL="208915" indent="-172720">
              <a:lnSpc>
                <a:spcPct val="100000"/>
              </a:lnSpc>
              <a:buChar char="-"/>
              <a:tabLst>
                <a:tab pos="208915" algn="l"/>
                <a:tab pos="209550" algn="l"/>
              </a:tabLst>
            </a:pPr>
            <a:r>
              <a:rPr lang="ru-RU" sz="1400" spc="-15" dirty="0">
                <a:latin typeface="Microsoft Sans Serif"/>
                <a:cs typeface="Microsoft Sans Serif"/>
              </a:rPr>
              <a:t>позволит</a:t>
            </a:r>
            <a:r>
              <a:rPr lang="ru-RU" sz="1400" spc="40" dirty="0">
                <a:latin typeface="Microsoft Sans Serif"/>
                <a:cs typeface="Microsoft Sans Serif"/>
              </a:rPr>
              <a:t> </a:t>
            </a:r>
            <a:r>
              <a:rPr lang="ru-RU" sz="1400" spc="-15" dirty="0">
                <a:latin typeface="Microsoft Sans Serif"/>
                <a:cs typeface="Microsoft Sans Serif"/>
              </a:rPr>
              <a:t>избежать</a:t>
            </a:r>
            <a:r>
              <a:rPr lang="ru-RU" sz="1400" spc="35" dirty="0"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latin typeface="Microsoft Sans Serif"/>
                <a:cs typeface="Microsoft Sans Serif"/>
              </a:rPr>
              <a:t>трудностей</a:t>
            </a:r>
            <a:r>
              <a:rPr lang="ru-RU" sz="1400" spc="45" dirty="0">
                <a:latin typeface="Microsoft Sans Serif"/>
                <a:cs typeface="Microsoft Sans Serif"/>
              </a:rPr>
              <a:t> </a:t>
            </a:r>
            <a:r>
              <a:rPr lang="ru-RU" sz="1400" spc="-5" dirty="0">
                <a:latin typeface="Microsoft Sans Serif"/>
                <a:cs typeface="Microsoft Sans Serif"/>
              </a:rPr>
              <a:t>в</a:t>
            </a:r>
            <a:r>
              <a:rPr lang="ru-RU" sz="1400" spc="20" dirty="0">
                <a:latin typeface="Microsoft Sans Serif"/>
                <a:cs typeface="Microsoft Sans Serif"/>
              </a:rPr>
              <a:t> </a:t>
            </a:r>
            <a:r>
              <a:rPr lang="ru-RU" sz="1400" spc="-20" dirty="0">
                <a:latin typeface="Microsoft Sans Serif"/>
                <a:cs typeface="Microsoft Sans Serif"/>
              </a:rPr>
              <a:t>изучении</a:t>
            </a:r>
            <a:endParaRPr lang="ru-RU" sz="1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lang="ru-RU" sz="1200" dirty="0">
              <a:latin typeface="Microsoft Sans Serif"/>
              <a:cs typeface="Microsoft Sans Serif"/>
            </a:endParaRPr>
          </a:p>
          <a:p>
            <a:pPr marL="12700" marR="211454" algn="just">
              <a:lnSpc>
                <a:spcPct val="100000"/>
              </a:lnSpc>
            </a:pPr>
            <a:endParaRPr lang="ru-RU" sz="1600" dirty="0">
              <a:latin typeface="Microsoft Sans Serif"/>
              <a:cs typeface="Microsoft Sans Serif"/>
            </a:endParaRPr>
          </a:p>
          <a:p>
            <a:pPr marL="12700" marR="211454" algn="just">
              <a:lnSpc>
                <a:spcPct val="100000"/>
              </a:lnSpc>
            </a:pPr>
            <a:r>
              <a:rPr lang="ru-RU" sz="1600" dirty="0">
                <a:latin typeface="Microsoft Sans Serif"/>
                <a:cs typeface="Microsoft Sans Serif"/>
              </a:rPr>
              <a:t>в</a:t>
            </a:r>
            <a:r>
              <a:rPr lang="ru-RU" sz="1600" spc="5" dirty="0">
                <a:latin typeface="Microsoft Sans Serif"/>
                <a:cs typeface="Microsoft Sans Serif"/>
              </a:rPr>
              <a:t> </a:t>
            </a:r>
            <a:r>
              <a:rPr lang="ru-RU" sz="1600" dirty="0">
                <a:latin typeface="Microsoft Sans Serif"/>
                <a:cs typeface="Microsoft Sans Serif"/>
              </a:rPr>
              <a:t>1</a:t>
            </a:r>
            <a:r>
              <a:rPr lang="ru-RU" sz="1600" b="1" spc="-5" dirty="0">
                <a:solidFill>
                  <a:srgbClr val="002060"/>
                </a:solidFill>
                <a:latin typeface="Arial"/>
                <a:cs typeface="Arial"/>
              </a:rPr>
              <a:t>» 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200" spc="-5" dirty="0">
                <a:latin typeface="Microsoft Sans Serif"/>
                <a:cs typeface="Microsoft Sans Serif"/>
              </a:rPr>
              <a:t>(вместо</a:t>
            </a:r>
            <a:r>
              <a:rPr lang="ru-RU" sz="1200" spc="5" dirty="0">
                <a:latin typeface="Microsoft Sans Serif"/>
                <a:cs typeface="Microsoft Sans Serif"/>
              </a:rPr>
              <a:t> </a:t>
            </a:r>
            <a:r>
              <a:rPr lang="ru-RU" sz="1200" spc="-10" dirty="0">
                <a:latin typeface="Microsoft Sans Serif"/>
                <a:cs typeface="Microsoft Sans Serif"/>
              </a:rPr>
              <a:t>предмета «Художественный</a:t>
            </a:r>
            <a:r>
              <a:rPr lang="ru-RU" sz="1200" spc="20" dirty="0">
                <a:latin typeface="Microsoft Sans Serif"/>
                <a:cs typeface="Microsoft Sans Serif"/>
              </a:rPr>
              <a:t> </a:t>
            </a:r>
            <a:r>
              <a:rPr lang="ru-RU" sz="1200" spc="-5" dirty="0">
                <a:latin typeface="Microsoft Sans Serif"/>
                <a:cs typeface="Microsoft Sans Serif"/>
              </a:rPr>
              <a:t>труд»)</a:t>
            </a:r>
            <a:endParaRPr lang="ru-RU" sz="1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lang="ru-RU" sz="1400" dirty="0">
              <a:latin typeface="Microsoft Sans Serif"/>
              <a:cs typeface="Microsoft Sans Serif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2952FE0-0144-4A4F-8055-68B47071498F}"/>
              </a:ext>
            </a:extLst>
          </p:cNvPr>
          <p:cNvSpPr/>
          <p:nvPr/>
        </p:nvSpPr>
        <p:spPr>
          <a:xfrm>
            <a:off x="4425352" y="608578"/>
            <a:ext cx="3418938" cy="4280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Изменения в программах: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0B6AE95-E644-4278-AA72-19C4F4C8497B}"/>
              </a:ext>
            </a:extLst>
          </p:cNvPr>
          <p:cNvSpPr/>
          <p:nvPr/>
        </p:nvSpPr>
        <p:spPr>
          <a:xfrm>
            <a:off x="8134262" y="1161628"/>
            <a:ext cx="3643218" cy="47995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endParaRPr lang="ru-RU" sz="1100" dirty="0">
              <a:latin typeface="Arial"/>
              <a:cs typeface="Arial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4D55483-D83B-4640-8D0E-246D3C77B0CE}"/>
              </a:ext>
            </a:extLst>
          </p:cNvPr>
          <p:cNvSpPr/>
          <p:nvPr/>
        </p:nvSpPr>
        <p:spPr>
          <a:xfrm>
            <a:off x="8123212" y="578282"/>
            <a:ext cx="3643218" cy="4280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7EBED18-FBAC-4A16-8539-56C1B4747845}"/>
              </a:ext>
            </a:extLst>
          </p:cNvPr>
          <p:cNvSpPr/>
          <p:nvPr/>
        </p:nvSpPr>
        <p:spPr>
          <a:xfrm>
            <a:off x="612475" y="5988380"/>
            <a:ext cx="11153955" cy="7882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211454" algn="just">
              <a:lnSpc>
                <a:spcPct val="100000"/>
              </a:lnSpc>
            </a:pPr>
            <a:r>
              <a:rPr lang="ru-RU" dirty="0">
                <a:latin typeface="Microsoft Sans Serif"/>
                <a:cs typeface="Microsoft Sans Serif"/>
              </a:rPr>
              <a:t>в</a:t>
            </a:r>
            <a:r>
              <a:rPr lang="ru-RU" spc="5" dirty="0">
                <a:latin typeface="Microsoft Sans Serif"/>
                <a:cs typeface="Microsoft Sans Serif"/>
              </a:rPr>
              <a:t> </a:t>
            </a:r>
            <a:r>
              <a:rPr lang="ru-RU" dirty="0">
                <a:latin typeface="Microsoft Sans Serif"/>
                <a:cs typeface="Microsoft Sans Serif"/>
              </a:rPr>
              <a:t>1</a:t>
            </a:r>
            <a:r>
              <a:rPr lang="ru-RU" spc="5" dirty="0">
                <a:latin typeface="Microsoft Sans Serif"/>
                <a:cs typeface="Microsoft Sans Serif"/>
              </a:rPr>
              <a:t> </a:t>
            </a:r>
            <a:r>
              <a:rPr lang="ru-RU" spc="-10" dirty="0">
                <a:latin typeface="Microsoft Sans Serif"/>
                <a:cs typeface="Microsoft Sans Serif"/>
              </a:rPr>
              <a:t>классе</a:t>
            </a:r>
            <a:r>
              <a:rPr lang="ru-RU" spc="-5" dirty="0">
                <a:latin typeface="Microsoft Sans Serif"/>
                <a:cs typeface="Microsoft Sans Serif"/>
              </a:rPr>
              <a:t> введены</a:t>
            </a:r>
            <a:r>
              <a:rPr lang="ru-RU" dirty="0">
                <a:latin typeface="Microsoft Sans Serif"/>
                <a:cs typeface="Microsoft Sans Serif"/>
              </a:rPr>
              <a:t> </a:t>
            </a:r>
            <a:r>
              <a:rPr lang="ru-RU" spc="-10" dirty="0">
                <a:latin typeface="Microsoft Sans Serif"/>
                <a:cs typeface="Microsoft Sans Serif"/>
              </a:rPr>
              <a:t>предметы</a:t>
            </a:r>
            <a:r>
              <a:rPr lang="ru-RU" spc="-5" dirty="0">
                <a:latin typeface="Microsoft Sans Serif"/>
                <a:cs typeface="Microsoft Sans Serif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Arial"/>
                <a:cs typeface="Arial"/>
              </a:rPr>
              <a:t>«Трудовое 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обучение» и </a:t>
            </a:r>
            <a:r>
              <a:rPr lang="ru-RU" b="1" spc="-5" dirty="0">
                <a:solidFill>
                  <a:srgbClr val="002060"/>
                </a:solidFill>
                <a:latin typeface="Arial"/>
                <a:cs typeface="Arial"/>
              </a:rPr>
              <a:t>«Изобразительное искусство» 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400" spc="-5" dirty="0">
                <a:latin typeface="Microsoft Sans Serif"/>
                <a:cs typeface="Microsoft Sans Serif"/>
              </a:rPr>
              <a:t>(вместо</a:t>
            </a:r>
            <a:r>
              <a:rPr lang="ru-RU" sz="1400" spc="5" dirty="0"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latin typeface="Microsoft Sans Serif"/>
                <a:cs typeface="Microsoft Sans Serif"/>
              </a:rPr>
              <a:t>предмета «Художественный</a:t>
            </a:r>
            <a:r>
              <a:rPr lang="ru-RU" sz="1400" spc="20" dirty="0">
                <a:latin typeface="Microsoft Sans Serif"/>
                <a:cs typeface="Microsoft Sans Serif"/>
              </a:rPr>
              <a:t> </a:t>
            </a:r>
            <a:r>
              <a:rPr lang="ru-RU" sz="1400" spc="-5" dirty="0">
                <a:latin typeface="Microsoft Sans Serif"/>
                <a:cs typeface="Microsoft Sans Serif"/>
              </a:rPr>
              <a:t>труд»)</a:t>
            </a:r>
            <a:endParaRPr lang="ru-RU" sz="1400" dirty="0">
              <a:latin typeface="Microsoft Sans Serif"/>
              <a:cs typeface="Microsoft Sans Serif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893" y="1161628"/>
            <a:ext cx="1457251" cy="13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17893" y="3141785"/>
            <a:ext cx="1473243" cy="116058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785" y="4642338"/>
            <a:ext cx="1396619" cy="121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36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CC6AFB-02BF-4C7F-ADD9-5607B1BB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0893"/>
            <a:ext cx="11227904" cy="370130"/>
          </a:xfrm>
        </p:spPr>
        <p:txBody>
          <a:bodyPr>
            <a:noAutofit/>
          </a:bodyPr>
          <a:lstStyle/>
          <a:p>
            <a:r>
              <a:rPr lang="ru-RU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максимальная учебная нагрузка: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4D3E3DD-4E0C-4D27-BCE7-E41504FE4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667"/>
              </p:ext>
            </p:extLst>
          </p:nvPr>
        </p:nvGraphicFramePr>
        <p:xfrm>
          <a:off x="1688124" y="715107"/>
          <a:ext cx="7350368" cy="5516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7540">
                  <a:extLst>
                    <a:ext uri="{9D8B030D-6E8A-4147-A177-3AD203B41FA5}">
                      <a16:colId xmlns:a16="http://schemas.microsoft.com/office/drawing/2014/main" val="341661552"/>
                    </a:ext>
                  </a:extLst>
                </a:gridCol>
                <a:gridCol w="874217">
                  <a:extLst>
                    <a:ext uri="{9D8B030D-6E8A-4147-A177-3AD203B41FA5}">
                      <a16:colId xmlns:a16="http://schemas.microsoft.com/office/drawing/2014/main" val="2658042654"/>
                    </a:ext>
                  </a:extLst>
                </a:gridCol>
                <a:gridCol w="1430575">
                  <a:extLst>
                    <a:ext uri="{9D8B030D-6E8A-4147-A177-3AD203B41FA5}">
                      <a16:colId xmlns:a16="http://schemas.microsoft.com/office/drawing/2014/main" val="53822260"/>
                    </a:ext>
                  </a:extLst>
                </a:gridCol>
                <a:gridCol w="1924170">
                  <a:extLst>
                    <a:ext uri="{9D8B030D-6E8A-4147-A177-3AD203B41FA5}">
                      <a16:colId xmlns:a16="http://schemas.microsoft.com/office/drawing/2014/main" val="2129904490"/>
                    </a:ext>
                  </a:extLst>
                </a:gridCol>
                <a:gridCol w="1373866">
                  <a:extLst>
                    <a:ext uri="{9D8B030D-6E8A-4147-A177-3AD203B41FA5}">
                      <a16:colId xmlns:a16="http://schemas.microsoft.com/office/drawing/2014/main" val="586139507"/>
                    </a:ext>
                  </a:extLst>
                </a:gridCol>
              </a:tblGrid>
              <a:tr h="819706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002060"/>
                          </a:solidFill>
                        </a:rPr>
                        <a:t>Классы с русским языком  обучения: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437039"/>
                  </a:ext>
                </a:extLst>
              </a:tr>
              <a:tr h="1415856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класс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было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стало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уменьшение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уроков в день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654262"/>
                  </a:ext>
                </a:extLst>
              </a:tr>
              <a:tr h="819706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1 класс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- 2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165282"/>
                  </a:ext>
                </a:extLst>
              </a:tr>
              <a:tr h="819706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 класс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- 1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5859466"/>
                  </a:ext>
                </a:extLst>
              </a:tr>
              <a:tr h="819706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3 класс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- 1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412344"/>
                  </a:ext>
                </a:extLst>
              </a:tr>
              <a:tr h="822297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4 класс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- 1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888895"/>
                  </a:ext>
                </a:extLst>
              </a:tr>
            </a:tbl>
          </a:graphicData>
        </a:graphic>
      </p:graphicFrame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7A0139F0-F9BD-4CC9-89EE-F9EA677D7E7A}"/>
              </a:ext>
            </a:extLst>
          </p:cNvPr>
          <p:cNvSpPr/>
          <p:nvPr/>
        </p:nvSpPr>
        <p:spPr>
          <a:xfrm>
            <a:off x="4977441" y="6232086"/>
            <a:ext cx="2113472" cy="25623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333D620-09E5-4725-B24A-A99DA32CC6BC}"/>
              </a:ext>
            </a:extLst>
          </p:cNvPr>
          <p:cNvSpPr/>
          <p:nvPr/>
        </p:nvSpPr>
        <p:spPr>
          <a:xfrm>
            <a:off x="1086929" y="6509802"/>
            <a:ext cx="10584611" cy="256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Снижение учебной нагрузки, полный переход на 5-дневную рабочую неделю</a:t>
            </a:r>
          </a:p>
        </p:txBody>
      </p:sp>
    </p:spTree>
    <p:extLst>
      <p:ext uri="{BB962C8B-B14F-4D97-AF65-F5344CB8AC3E}">
        <p14:creationId xmlns:p14="http://schemas.microsoft.com/office/powerpoint/2010/main" val="414352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.depositphotos.com/1000451/2662/i/950/depositphotos_26620755-stock-photo-green-thumbtack-isolated-on-a.jpg">
            <a:extLst>
              <a:ext uri="{FF2B5EF4-FFF2-40B4-BE49-F238E27FC236}">
                <a16:creationId xmlns:a16="http://schemas.microsoft.com/office/drawing/2014/main" id="{10108F1B-B0C3-4E4E-A7E7-D2C9AE80F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744" y="646040"/>
            <a:ext cx="599893" cy="4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6295E4-926F-4FA1-8EEE-3829B236E112}"/>
              </a:ext>
            </a:extLst>
          </p:cNvPr>
          <p:cNvSpPr txBox="1"/>
          <p:nvPr/>
        </p:nvSpPr>
        <p:spPr>
          <a:xfrm>
            <a:off x="1027705" y="646039"/>
            <a:ext cx="1049926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Предмет «КАЗАХСКИЙ ЯЗЫК» (в классах с русским языком обучения) – изучение с 1 класса;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Предмет «ИНОСТРАННЫЙ ЯЗЫК» – изучение с 3 класса;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Предмет «ХУДОЖЕСТВЕННЫЙ ТРУД» разделен на 2 предмета: «ТРУДОВОЕ ОБУЧЕНИЕ» и «ИЗОБРАЗИТЕЛЬНОЕ ИСКУССТВО» с нагрузкой 1 час в неделю;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Предмет «САМОПОЗНАНИЕ» выведен из Типовых учебных планов.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C5FE867-B33C-4C07-920A-37394B8F1B5A}"/>
              </a:ext>
            </a:extLst>
          </p:cNvPr>
          <p:cNvSpPr/>
          <p:nvPr/>
        </p:nvSpPr>
        <p:spPr>
          <a:xfrm>
            <a:off x="1027704" y="218661"/>
            <a:ext cx="10511625" cy="3081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НАЧАЛЬНАЯ ШКОЛА,  РУССКИЙ ЯЗЫК ОБУЧЕНИЯ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F3480CD-C661-43CD-B001-AFD21A5411DC}"/>
              </a:ext>
            </a:extLst>
          </p:cNvPr>
          <p:cNvSpPr/>
          <p:nvPr/>
        </p:nvSpPr>
        <p:spPr>
          <a:xfrm>
            <a:off x="117269" y="2057634"/>
            <a:ext cx="5837582" cy="3081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КЛАССЫ С РУССКИМ ЯЗЫКОМ ОБУЧЕНИЯ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C96F7F6-F090-4272-80C8-C2A7B6AB0F32}"/>
              </a:ext>
            </a:extLst>
          </p:cNvPr>
          <p:cNvSpPr/>
          <p:nvPr/>
        </p:nvSpPr>
        <p:spPr>
          <a:xfrm>
            <a:off x="6251713" y="2057634"/>
            <a:ext cx="5837582" cy="3081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48F6A6C-A364-4370-A244-2C98DB095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59806"/>
              </p:ext>
            </p:extLst>
          </p:nvPr>
        </p:nvGraphicFramePr>
        <p:xfrm>
          <a:off x="117269" y="2503570"/>
          <a:ext cx="5842277" cy="4164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063">
                  <a:extLst>
                    <a:ext uri="{9D8B030D-6E8A-4147-A177-3AD203B41FA5}">
                      <a16:colId xmlns:a16="http://schemas.microsoft.com/office/drawing/2014/main" val="191146404"/>
                    </a:ext>
                  </a:extLst>
                </a:gridCol>
                <a:gridCol w="2139351">
                  <a:extLst>
                    <a:ext uri="{9D8B030D-6E8A-4147-A177-3AD203B41FA5}">
                      <a16:colId xmlns:a16="http://schemas.microsoft.com/office/drawing/2014/main" val="10981622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73003156"/>
                    </a:ext>
                  </a:extLst>
                </a:gridCol>
                <a:gridCol w="690114">
                  <a:extLst>
                    <a:ext uri="{9D8B030D-6E8A-4147-A177-3AD203B41FA5}">
                      <a16:colId xmlns:a16="http://schemas.microsoft.com/office/drawing/2014/main" val="3780041754"/>
                    </a:ext>
                  </a:extLst>
                </a:gridCol>
                <a:gridCol w="1345393">
                  <a:extLst>
                    <a:ext uri="{9D8B030D-6E8A-4147-A177-3AD203B41FA5}">
                      <a16:colId xmlns:a16="http://schemas.microsoft.com/office/drawing/2014/main" val="3926185308"/>
                    </a:ext>
                  </a:extLst>
                </a:gridCol>
                <a:gridCol w="1167516">
                  <a:extLst>
                    <a:ext uri="{9D8B030D-6E8A-4147-A177-3AD203B41FA5}">
                      <a16:colId xmlns:a16="http://schemas.microsoft.com/office/drawing/2014/main" val="1064700795"/>
                    </a:ext>
                  </a:extLst>
                </a:gridCol>
              </a:tblGrid>
              <a:tr h="5351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2060"/>
                          </a:solidFill>
                        </a:rPr>
                        <a:t>Образовательные области и учебные предметы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1 класс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Часов в неделю,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Часов в год,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753975"/>
                  </a:ext>
                </a:extLst>
              </a:tr>
              <a:tr h="361701">
                <a:tc gridSpan="6"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Инвариантный компонент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677005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Язык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и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литература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280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767759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Букварь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обучение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грамоте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210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268781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Казахский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язык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25016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Иностранный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язык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не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изучается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489340"/>
                  </a:ext>
                </a:extLst>
              </a:tr>
              <a:tr h="535119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Математика, информатика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673853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Математика 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140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02393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Цифровая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грамотность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0,5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0,5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17,5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97017"/>
                  </a:ext>
                </a:extLst>
              </a:tr>
              <a:tr h="361701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Естествознание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757028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06235EF-2A56-4B4D-A297-1FEDCFA5D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00593"/>
              </p:ext>
            </p:extLst>
          </p:nvPr>
        </p:nvGraphicFramePr>
        <p:xfrm>
          <a:off x="6251713" y="2509520"/>
          <a:ext cx="5837578" cy="4485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890">
                  <a:extLst>
                    <a:ext uri="{9D8B030D-6E8A-4147-A177-3AD203B41FA5}">
                      <a16:colId xmlns:a16="http://schemas.microsoft.com/office/drawing/2014/main" val="191146404"/>
                    </a:ext>
                  </a:extLst>
                </a:gridCol>
                <a:gridCol w="2924354">
                  <a:extLst>
                    <a:ext uri="{9D8B030D-6E8A-4147-A177-3AD203B41FA5}">
                      <a16:colId xmlns:a16="http://schemas.microsoft.com/office/drawing/2014/main" val="688758071"/>
                    </a:ext>
                  </a:extLst>
                </a:gridCol>
                <a:gridCol w="664233">
                  <a:extLst>
                    <a:ext uri="{9D8B030D-6E8A-4147-A177-3AD203B41FA5}">
                      <a16:colId xmlns:a16="http://schemas.microsoft.com/office/drawing/2014/main" val="2667859416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2078864380"/>
                    </a:ext>
                  </a:extLst>
                </a:gridCol>
                <a:gridCol w="926712">
                  <a:extLst>
                    <a:ext uri="{9D8B030D-6E8A-4147-A177-3AD203B41FA5}">
                      <a16:colId xmlns:a16="http://schemas.microsoft.com/office/drawing/2014/main" val="1064700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Познание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мира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67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Технология и искусство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26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Музыка 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89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Трудовое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обучение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829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Изобразительное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искусство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3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Художественный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труд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не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изучается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48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Физическая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культура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105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67385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Всего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инвариантная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нагрузка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20,5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20,5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717,5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42090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Вариативный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компонент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732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Индивидуальные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и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групповые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занятия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развивающего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характера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041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Максимальная</a:t>
                      </a:r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k-KZ" sz="1500" dirty="0" err="1">
                          <a:solidFill>
                            <a:srgbClr val="002060"/>
                          </a:solidFill>
                        </a:rPr>
                        <a:t>нагрузка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20,5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20,5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rgbClr val="002060"/>
                          </a:solidFill>
                        </a:rPr>
                        <a:t>682,5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95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8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D994B9-7381-4DDF-8118-5A8526B038E7}"/>
              </a:ext>
            </a:extLst>
          </p:cNvPr>
          <p:cNvSpPr/>
          <p:nvPr/>
        </p:nvSpPr>
        <p:spPr>
          <a:xfrm>
            <a:off x="1000663" y="4502801"/>
            <a:ext cx="10808898" cy="9834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586F9B-67C9-4DDD-A24C-D68ED851A0CF}"/>
              </a:ext>
            </a:extLst>
          </p:cNvPr>
          <p:cNvSpPr/>
          <p:nvPr/>
        </p:nvSpPr>
        <p:spPr>
          <a:xfrm>
            <a:off x="1000663" y="3407315"/>
            <a:ext cx="10791645" cy="759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BE92587-67E2-4967-A155-44EF6DC92A05}"/>
              </a:ext>
            </a:extLst>
          </p:cNvPr>
          <p:cNvSpPr/>
          <p:nvPr/>
        </p:nvSpPr>
        <p:spPr>
          <a:xfrm>
            <a:off x="992037" y="2389522"/>
            <a:ext cx="10791645" cy="681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FA90AC-6503-4645-AB53-0340BF023C5A}"/>
              </a:ext>
            </a:extLst>
          </p:cNvPr>
          <p:cNvSpPr txBox="1"/>
          <p:nvPr/>
        </p:nvSpPr>
        <p:spPr>
          <a:xfrm>
            <a:off x="326196" y="336064"/>
            <a:ext cx="11215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учебного процесса в организациях образования </a:t>
            </a:r>
          </a:p>
          <a:p>
            <a:pPr algn="ctr"/>
            <a:r>
              <a:rPr lang="ru-RU" sz="21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2022-2023 учебный год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984879-A18D-4DB8-BCA8-FD31D10FDD9D}"/>
              </a:ext>
            </a:extLst>
          </p:cNvPr>
          <p:cNvSpPr/>
          <p:nvPr/>
        </p:nvSpPr>
        <p:spPr>
          <a:xfrm>
            <a:off x="957531" y="1259175"/>
            <a:ext cx="1080889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изменение распределения учебных часов по предмету «казахский язык» </a:t>
            </a: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классах</a:t>
            </a: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русским языком обучения</a:t>
            </a: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kk-KZ" sz="23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2-3 классы – 3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часа</a:t>
            </a: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              4 классы – 4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часа</a:t>
            </a:r>
            <a:endParaRPr lang="kk-KZ" sz="23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kk-KZ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kk-KZ" sz="23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сокращенная нагрузка</a:t>
            </a: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1-2 классы – 2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часа,                 </a:t>
            </a:r>
            <a:r>
              <a:rPr lang="kk-KZ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3-4 классы – 3 </a:t>
            </a:r>
            <a:r>
              <a:rPr lang="ru-RU" sz="23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часа</a:t>
            </a:r>
            <a:endParaRPr lang="kk-KZ" sz="23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kk-KZ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kk-KZ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гимназические</a:t>
            </a: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классы : </a:t>
            </a:r>
          </a:p>
          <a:p>
            <a:pPr algn="just">
              <a:spcAft>
                <a:spcPts val="0"/>
              </a:spcAft>
            </a:pP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1-2 классы – 2 </a:t>
            </a: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часа</a:t>
            </a:r>
            <a:r>
              <a:rPr lang="kk-KZ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                3-4 классы – 3 </a:t>
            </a:r>
            <a:r>
              <a:rPr lang="ru-RU" sz="23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часа</a:t>
            </a:r>
            <a:endParaRPr lang="kk-KZ" sz="23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2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74123" y="1828800"/>
            <a:ext cx="4267200" cy="4595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преподавания учебных предметов начальных классов (1-4)</a:t>
            </a:r>
          </a:p>
        </p:txBody>
      </p:sp>
    </p:spTree>
    <p:extLst>
      <p:ext uri="{BB962C8B-B14F-4D97-AF65-F5344CB8AC3E}">
        <p14:creationId xmlns:p14="http://schemas.microsoft.com/office/powerpoint/2010/main" val="4050975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1428</TotalTime>
  <Words>697</Words>
  <Application>Microsoft Office PowerPoint</Application>
  <PresentationFormat>Широкоэкранный</PresentationFormat>
  <Paragraphs>170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Candara</vt:lpstr>
      <vt:lpstr>Microsoft Sans Serif</vt:lpstr>
      <vt:lpstr>Symbol</vt:lpstr>
      <vt:lpstr>Волна</vt:lpstr>
      <vt:lpstr>Презентация PowerPoint</vt:lpstr>
      <vt:lpstr>начальное, основное среднее и общее среднее образование:</vt:lpstr>
      <vt:lpstr>Презентация PowerPoint</vt:lpstr>
      <vt:lpstr>максимальная учебная нагрузка:</vt:lpstr>
      <vt:lpstr>Презентация PowerPoint</vt:lpstr>
      <vt:lpstr>Презентация PowerPoint</vt:lpstr>
      <vt:lpstr>Особенности преподавания учебных предметов начальных классов (1-4)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user®</dc:creator>
  <cp:lastModifiedBy>User</cp:lastModifiedBy>
  <cp:revision>104</cp:revision>
  <cp:lastPrinted>2022-08-15T15:10:42Z</cp:lastPrinted>
  <dcterms:created xsi:type="dcterms:W3CDTF">2022-06-28T05:04:20Z</dcterms:created>
  <dcterms:modified xsi:type="dcterms:W3CDTF">2022-09-19T06:31:37Z</dcterms:modified>
</cp:coreProperties>
</file>