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05" r:id="rId2"/>
    <p:sldId id="306" r:id="rId3"/>
    <p:sldId id="307" r:id="rId4"/>
    <p:sldId id="268" r:id="rId5"/>
    <p:sldId id="265" r:id="rId6"/>
    <p:sldId id="282" r:id="rId7"/>
    <p:sldId id="308" r:id="rId8"/>
    <p:sldId id="266" r:id="rId9"/>
    <p:sldId id="270" r:id="rId10"/>
    <p:sldId id="276" r:id="rId11"/>
    <p:sldId id="300" r:id="rId12"/>
    <p:sldId id="302" r:id="rId13"/>
    <p:sldId id="277" r:id="rId14"/>
    <p:sldId id="284" r:id="rId15"/>
    <p:sldId id="304" r:id="rId16"/>
    <p:sldId id="275" r:id="rId17"/>
    <p:sldId id="293" r:id="rId18"/>
    <p:sldId id="294" r:id="rId19"/>
    <p:sldId id="295" r:id="rId20"/>
    <p:sldId id="296" r:id="rId21"/>
    <p:sldId id="297" r:id="rId22"/>
    <p:sldId id="309" r:id="rId23"/>
    <p:sldId id="288" r:id="rId24"/>
  </p:sldIdLst>
  <p:sldSz cx="12204700" cy="7021513"/>
  <p:notesSz cx="6797675" cy="9874250"/>
  <p:defaultTextStyle>
    <a:defPPr>
      <a:defRPr lang="ru-RU"/>
    </a:defPPr>
    <a:lvl1pPr marL="0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239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477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716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6956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6195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43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67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391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739775"/>
            <a:ext cx="64357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3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4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4" y="2181223"/>
            <a:ext cx="10373995" cy="150507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978857"/>
            <a:ext cx="854329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9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3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10590" y="287690"/>
            <a:ext cx="3665648" cy="61340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647" y="287690"/>
            <a:ext cx="10793532" cy="61340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511973"/>
            <a:ext cx="10373995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76020"/>
            <a:ext cx="10373995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1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3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5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67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5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1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3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3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646" y="1677364"/>
            <a:ext cx="7229590" cy="474439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6648" y="1677364"/>
            <a:ext cx="7229590" cy="474439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71714"/>
            <a:ext cx="5392529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198" indent="0">
              <a:buNone/>
              <a:defRPr sz="2400" b="1"/>
            </a:lvl2pPr>
            <a:lvl3pPr marL="1098394" indent="0">
              <a:buNone/>
              <a:defRPr sz="2200" b="1"/>
            </a:lvl3pPr>
            <a:lvl4pPr marL="1647593" indent="0">
              <a:buNone/>
              <a:defRPr sz="1900" b="1"/>
            </a:lvl4pPr>
            <a:lvl5pPr marL="2196791" indent="0">
              <a:buNone/>
              <a:defRPr sz="1900" b="1"/>
            </a:lvl5pPr>
            <a:lvl6pPr marL="2745990" indent="0">
              <a:buNone/>
              <a:defRPr sz="1900" b="1"/>
            </a:lvl6pPr>
            <a:lvl7pPr marL="3295187" indent="0">
              <a:buNone/>
              <a:defRPr sz="1900" b="1"/>
            </a:lvl7pPr>
            <a:lvl8pPr marL="3844385" indent="0">
              <a:buNone/>
              <a:defRPr sz="1900" b="1"/>
            </a:lvl8pPr>
            <a:lvl9pPr marL="439358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235" y="2226732"/>
            <a:ext cx="5392529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21" y="1571714"/>
            <a:ext cx="539464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198" indent="0">
              <a:buNone/>
              <a:defRPr sz="2400" b="1"/>
            </a:lvl2pPr>
            <a:lvl3pPr marL="1098394" indent="0">
              <a:buNone/>
              <a:defRPr sz="2200" b="1"/>
            </a:lvl3pPr>
            <a:lvl4pPr marL="1647593" indent="0">
              <a:buNone/>
              <a:defRPr sz="1900" b="1"/>
            </a:lvl4pPr>
            <a:lvl5pPr marL="2196791" indent="0">
              <a:buNone/>
              <a:defRPr sz="1900" b="1"/>
            </a:lvl5pPr>
            <a:lvl6pPr marL="2745990" indent="0">
              <a:buNone/>
              <a:defRPr sz="1900" b="1"/>
            </a:lvl6pPr>
            <a:lvl7pPr marL="3295187" indent="0">
              <a:buNone/>
              <a:defRPr sz="1900" b="1"/>
            </a:lvl7pPr>
            <a:lvl8pPr marL="3844385" indent="0">
              <a:buNone/>
              <a:defRPr sz="1900" b="1"/>
            </a:lvl8pPr>
            <a:lvl9pPr marL="439358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9821" y="2226732"/>
            <a:ext cx="539464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7" y="279560"/>
            <a:ext cx="40152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699" y="279563"/>
            <a:ext cx="6822766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7" y="1469317"/>
            <a:ext cx="40152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9198" indent="0">
              <a:buNone/>
              <a:defRPr sz="1400"/>
            </a:lvl2pPr>
            <a:lvl3pPr marL="1098394" indent="0">
              <a:buNone/>
              <a:defRPr sz="1200"/>
            </a:lvl3pPr>
            <a:lvl4pPr marL="1647593" indent="0">
              <a:buNone/>
              <a:defRPr sz="1100"/>
            </a:lvl4pPr>
            <a:lvl5pPr marL="2196791" indent="0">
              <a:buNone/>
              <a:defRPr sz="1100"/>
            </a:lvl5pPr>
            <a:lvl6pPr marL="2745990" indent="0">
              <a:buNone/>
              <a:defRPr sz="1100"/>
            </a:lvl6pPr>
            <a:lvl7pPr marL="3295187" indent="0">
              <a:buNone/>
              <a:defRPr sz="1100"/>
            </a:lvl7pPr>
            <a:lvl8pPr marL="3844385" indent="0">
              <a:buNone/>
              <a:defRPr sz="1100"/>
            </a:lvl8pPr>
            <a:lvl9pPr marL="439358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915061"/>
            <a:ext cx="7322820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27385"/>
            <a:ext cx="7322820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9198" indent="0">
              <a:buNone/>
              <a:defRPr sz="3400"/>
            </a:lvl2pPr>
            <a:lvl3pPr marL="1098394" indent="0">
              <a:buNone/>
              <a:defRPr sz="2900"/>
            </a:lvl3pPr>
            <a:lvl4pPr marL="1647593" indent="0">
              <a:buNone/>
              <a:defRPr sz="2400"/>
            </a:lvl4pPr>
            <a:lvl5pPr marL="2196791" indent="0">
              <a:buNone/>
              <a:defRPr sz="2400"/>
            </a:lvl5pPr>
            <a:lvl6pPr marL="2745990" indent="0">
              <a:buNone/>
              <a:defRPr sz="2400"/>
            </a:lvl6pPr>
            <a:lvl7pPr marL="3295187" indent="0">
              <a:buNone/>
              <a:defRPr sz="2400"/>
            </a:lvl7pPr>
            <a:lvl8pPr marL="3844385" indent="0">
              <a:buNone/>
              <a:defRPr sz="2400"/>
            </a:lvl8pPr>
            <a:lvl9pPr marL="439358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495310"/>
            <a:ext cx="7322820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9198" indent="0">
              <a:buNone/>
              <a:defRPr sz="1400"/>
            </a:lvl2pPr>
            <a:lvl3pPr marL="1098394" indent="0">
              <a:buNone/>
              <a:defRPr sz="1200"/>
            </a:lvl3pPr>
            <a:lvl4pPr marL="1647593" indent="0">
              <a:buNone/>
              <a:defRPr sz="1100"/>
            </a:lvl4pPr>
            <a:lvl5pPr marL="2196791" indent="0">
              <a:buNone/>
              <a:defRPr sz="1100"/>
            </a:lvl5pPr>
            <a:lvl6pPr marL="2745990" indent="0">
              <a:buNone/>
              <a:defRPr sz="1100"/>
            </a:lvl6pPr>
            <a:lvl7pPr marL="3295187" indent="0">
              <a:buNone/>
              <a:defRPr sz="1100"/>
            </a:lvl7pPr>
            <a:lvl8pPr marL="3844385" indent="0">
              <a:buNone/>
              <a:defRPr sz="1100"/>
            </a:lvl8pPr>
            <a:lvl9pPr marL="439358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638356"/>
            <a:ext cx="10984230" cy="4633874"/>
          </a:xfrm>
          <a:prstGeom prst="rect">
            <a:avLst/>
          </a:prstGeom>
        </p:spPr>
        <p:txBody>
          <a:bodyPr vert="horz" lIns="109839" tIns="54920" rIns="109839" bIns="549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5" y="6507905"/>
            <a:ext cx="2847763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39" y="6507905"/>
            <a:ext cx="3864822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507905"/>
            <a:ext cx="2847763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9839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899" indent="-411899" algn="l" defTabSz="109839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447" indent="-343250" algn="l" defTabSz="109839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995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2192" indent="-274599" algn="l" defTabSz="109839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90" indent="-274599" algn="l" defTabSz="109839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0589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9787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8985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183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198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394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593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6791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5990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187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385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3585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app.testcenter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845766" y="2358631"/>
            <a:ext cx="10657184" cy="2115000"/>
          </a:xfrm>
          <a:prstGeom prst="rect">
            <a:avLst/>
          </a:prstGeom>
        </p:spPr>
        <p:txBody>
          <a:bodyPr vert="horz" lIns="109831" tIns="54916" rIns="109831" bIns="54916" rtlCol="0" anchor="ctr">
            <a:no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Calibri Light" pitchFamily="34" charset="0"/>
              </a:rPr>
              <a:t>ЕДИНОЕ НАЦИОНАЛЬНОЕ ТЕСТИРОВАНИЕ - 2023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6210" y="5743006"/>
            <a:ext cx="2376263" cy="40008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kk-KZ" sz="2000" b="1" dirty="0">
                <a:latin typeface="Palatino Linotype" pitchFamily="18" charset="0"/>
              </a:rPr>
              <a:t>Астана, 2023</a:t>
            </a:r>
            <a:endParaRPr lang="ru-RU" sz="2000" b="1" dirty="0"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90" y="-17634"/>
            <a:ext cx="2088232" cy="10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86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636"/>
            <a:ext cx="12204700" cy="43088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Palatino Linotype" pitchFamily="18" charset="0"/>
              </a:rPr>
              <a:t>Запуск на тестирование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1166766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467162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тестируемые в РЦТ запускаются по одному, </a:t>
              </a:r>
            </a:p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производится идентификация личности поступающего через сканер объемно-пространственной формы лица человека 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(</a:t>
              </a:r>
              <a:r>
                <a:rPr lang="ru-RU" sz="1800" b="1" dirty="0" err="1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Face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 ID) </a:t>
              </a:r>
              <a:endParaRPr lang="ru-RU" sz="1800" dirty="0">
                <a:solidFill>
                  <a:schemeClr val="tx1"/>
                </a:solidFill>
                <a:latin typeface="Palatino Linotype" pitchFamily="18" charset="0"/>
              </a:endParaRPr>
            </a:p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сличается внешность тестируемого с документом, удостоверяющую личность.</a:t>
              </a:r>
              <a:endPara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1711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600" b="1" i="1" dirty="0">
                  <a:solidFill>
                    <a:srgbClr val="7030A0"/>
                  </a:solidFill>
                  <a:latin typeface="Palatino Linotype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1" y="4374852"/>
            <a:ext cx="1916008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1" name="Выгнутая вправо стрелка 30"/>
          <p:cNvSpPr/>
          <p:nvPr/>
        </p:nvSpPr>
        <p:spPr>
          <a:xfrm>
            <a:off x="7544915" y="2304029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25660" y="4086820"/>
            <a:ext cx="5184576" cy="259228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r>
              <a:rPr lang="ru-RU" sz="1600" b="1" dirty="0">
                <a:latin typeface="Palatino Linotype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algn="just"/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- документ, удостоверяющий личность</a:t>
            </a:r>
          </a:p>
          <a:p>
            <a:pPr marL="285729" indent="-285729" algn="just">
              <a:buFontTx/>
              <a:buChar char="-"/>
            </a:pPr>
            <a:r>
              <a:rPr lang="ru-RU" sz="1600" dirty="0">
                <a:latin typeface="Palatino Linotype" pitchFamily="18" charset="0"/>
              </a:rPr>
              <a:t>лица, не достигшие 16 лет и не имеющие документа, удостоверяющую личность при себе необходимо иметь справку с организации образования, заверенную подписью и печатью первого руководителя и свидетельство о рождении.</a:t>
            </a:r>
          </a:p>
          <a:p>
            <a:pPr algn="just"/>
            <a:r>
              <a:rPr lang="kk-KZ" sz="1200" i="1" dirty="0">
                <a:solidFill>
                  <a:srgbClr val="FF0000"/>
                </a:solidFill>
                <a:latin typeface="Palatino Linotype" pitchFamily="18" charset="0"/>
                <a:cs typeface="Times New Roman" panose="02020603050405020304" pitchFamily="18" charset="0"/>
              </a:rPr>
              <a:t>Примечание: </a:t>
            </a:r>
            <a:r>
              <a:rPr lang="kk-KZ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Если тестируемый забыл удостоверения личности, он может предоставить электронный вариант по приложению </a:t>
            </a:r>
            <a:r>
              <a:rPr lang="en-US" sz="1200" i="1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eGov</a:t>
            </a:r>
            <a:r>
              <a:rPr lang="en-US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mobile</a:t>
            </a:r>
            <a:endParaRPr lang="ru-RU" sz="14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82671" y="1161514"/>
            <a:ext cx="3096343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68" algn="just" defTabSz="268268"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  <a:ea typeface="Times New Roman" panose="02020603050405020304" pitchFamily="18" charset="0"/>
              </a:rPr>
              <a:t>Поступающий, вовлекший к участию в тестировании «подставное лицо», не допускается на данное тестирование, в том числе в текущем году;</a:t>
            </a:r>
          </a:p>
          <a:p>
            <a:pPr indent="268268" algn="just" defTabSz="268268">
              <a:buFont typeface="Wingdings" pitchFamily="2" charset="2"/>
              <a:buChar char="Ø"/>
            </a:pP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При обнаружении запрещенных предметов в зоне проверки металлоискателем, составляется акт и претендент не допускается </a:t>
            </a:r>
            <a:r>
              <a:rPr lang="kk-KZ" sz="1600" dirty="0">
                <a:latin typeface="Palatino Linotype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600" b="1" dirty="0">
                <a:latin typeface="Palatino Linotype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marL="285729" indent="-285729" algn="just" defTabSz="268268">
              <a:buFontTx/>
              <a:buChar char="-"/>
            </a:pPr>
            <a:endParaRPr lang="ru-RU" sz="16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38" y="1161515"/>
            <a:ext cx="1274911" cy="1521149"/>
          </a:xfrm>
          <a:prstGeom prst="rect">
            <a:avLst/>
          </a:prstGeom>
        </p:spPr>
      </p:pic>
      <p:pic>
        <p:nvPicPr>
          <p:cNvPr id="14" name="Picture 4" descr="C:\Users\a.batyr\Desktop\УОПТ-2022\АМИР\becfca34-2c6e-4ff0-955b-1f73adce3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" y="1586424"/>
            <a:ext cx="2010259" cy="21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7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7636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492" y="-161651"/>
            <a:ext cx="12222216" cy="575960"/>
          </a:xfrm>
        </p:spPr>
        <p:txBody>
          <a:bodyPr>
            <a:noAutofit/>
          </a:bodyPr>
          <a:lstStyle/>
          <a:p>
            <a:pPr defTabSz="536347">
              <a:lnSpc>
                <a:spcPts val="4762"/>
              </a:lnSpc>
            </a:pPr>
            <a:r>
              <a:rPr lang="ru-RU" sz="3000" b="1" dirty="0">
                <a:latin typeface="Palatino Linotype" pitchFamily="18" charset="0"/>
              </a:rPr>
              <a:t>Подача заявления на апелляцию на ЕНТ</a:t>
            </a:r>
            <a:endParaRPr lang="en-US" sz="3000" b="1" dirty="0">
              <a:latin typeface="Palatino Linotype" pitchFamily="18" charset="0"/>
            </a:endParaRPr>
          </a:p>
        </p:txBody>
      </p:sp>
      <p:sp>
        <p:nvSpPr>
          <p:cNvPr id="2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2" y="6103044"/>
            <a:ext cx="11161240" cy="639822"/>
          </a:xfrm>
        </p:spPr>
        <p:txBody>
          <a:bodyPr/>
          <a:lstStyle/>
          <a:p>
            <a:pPr algn="l"/>
            <a:r>
              <a:rPr lang="kk-KZ" i="1" dirty="0">
                <a:solidFill>
                  <a:schemeClr val="bg2">
                    <a:lumMod val="10000"/>
                  </a:schemeClr>
                </a:solidFill>
              </a:rPr>
              <a:t>*Примечание: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Заявления на апелляцию по пересмотру всех тестовых заданий без указания мотивированного основания (полное пояснение, пошаговое решение задач) по каждому заданию рассмотрению не подлежат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590183" y="558532"/>
            <a:ext cx="648579" cy="5877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22430" y="558532"/>
            <a:ext cx="648072" cy="6155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775552" y="1285573"/>
            <a:ext cx="3669935" cy="707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СОДЕРЖАНИЮ ТЕСТОВЫХ ЗАДАНИЙ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1280182" y="1256521"/>
            <a:ext cx="3634291" cy="1015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ТЕХНИЧЕСКОЙ ПРИЧИНЕ</a:t>
            </a:r>
          </a:p>
          <a:p>
            <a:pPr algn="ctr" defTabSz="914173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201007" y="3352185"/>
            <a:ext cx="5121205" cy="17366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правильный ответ не совпадает с кодом правильных ответов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 было правильного ответа; 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тестовых заданиях с выбором одного правильного ответа было более одного правильного ответа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тестовое задание составлено неправильно.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13050" y="3366845"/>
            <a:ext cx="4968552" cy="5788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отсутствует в условиях тестового задания фрагмента (текста, чертежей, рисунков, таблиц</a:t>
            </a:r>
          </a:p>
        </p:txBody>
      </p:sp>
      <p:pic>
        <p:nvPicPr>
          <p:cNvPr id="13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0" y="2374123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6366" y="2214717"/>
            <a:ext cx="4824536" cy="707872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одается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течение 30 минут после завершения тестирования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32" y="2390678"/>
            <a:ext cx="482453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во время тестирования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3260" y="558428"/>
            <a:ext cx="63458" cy="4896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72179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.kasenaeva\Downloads\Calendar-icon-f44dd67c059978ec6424e2a5ad4d2a4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0" y="5383069"/>
            <a:ext cx="452028" cy="5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3860" y="5487021"/>
            <a:ext cx="8397042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Результаты апелляции предоставляются в течение 30 рабочих 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8166" y="2790676"/>
            <a:ext cx="2313984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если: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8534" y="2862788"/>
            <a:ext cx="2592288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если</a:t>
            </a: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56093"/>
              </p:ext>
            </p:extLst>
          </p:nvPr>
        </p:nvGraphicFramePr>
        <p:xfrm>
          <a:off x="269702" y="459517"/>
          <a:ext cx="11737304" cy="189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год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год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ТЕСТИРОВАНИЯ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267 676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276 047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5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ЗАПРЕЩЕННЫХ ПРЕДМЕТОВ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2 202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673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1763" y="-161651"/>
            <a:ext cx="11406846" cy="555088"/>
          </a:xfrm>
          <a:prstGeom prst="rect">
            <a:avLst/>
          </a:prstGeom>
        </p:spPr>
        <p:txBody>
          <a:bodyPr vert="horz" lIns="109848" tIns="54924" rIns="109848" bIns="54924" rtlCol="0" anchor="ctr">
            <a:noAutofit/>
          </a:bodyPr>
          <a:lstStyle>
            <a:lvl1pPr lvl="0" algn="ctr" defTabSz="536387">
              <a:lnSpc>
                <a:spcPts val="4763"/>
              </a:lnSpc>
              <a:spcBef>
                <a:spcPct val="0"/>
              </a:spcBef>
              <a:buNone/>
              <a:defRPr sz="3200" b="1" spc="-48">
                <a:solidFill>
                  <a:srgbClr val="F79646">
                    <a:lumMod val="50000"/>
                  </a:srgbClr>
                </a:solidFill>
                <a:latin typeface="Montserrat Semi-Bold Bold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Нарушения при проведении ЕНТ в 2021-2022 гг.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62736"/>
              </p:ext>
            </p:extLst>
          </p:nvPr>
        </p:nvGraphicFramePr>
        <p:xfrm>
          <a:off x="371762" y="2430636"/>
          <a:ext cx="11551291" cy="339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ПОСТУПАЮЩИЕ, НЕ ДОПУЩЕННЫЕ К ТЕСТИРОВАНИЮ И РЕЗУЛЬТАТЫ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ТЕСТИРОВАНИЯ АННУЛИРОВАНЫ</a:t>
                      </a: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en-JM" altLang="ko-KR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ПОДСТАВНОЕ ЛИЦО</a:t>
                      </a:r>
                      <a:endParaRPr lang="kk-KZ" altLang="ko-KR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22                          </a:t>
                      </a:r>
                      <a:endParaRPr lang="en-JM" altLang="ko-K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JM" altLang="ko-K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ПОПЫТКУ ПРОНОСА ЗАПРЕЩЕННЫХ ПРЕДМЕТОВ </a:t>
                      </a:r>
                      <a:r>
                        <a:rPr lang="kk-KZ" altLang="ko-KR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ВХОДЕ В ЗДАНИЕ)</a:t>
                      </a:r>
                      <a:endParaRPr lang="ru-RU" altLang="ko-KR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787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ИСПОЛЬЗОВАНИЕ ЗАПРЕЩЕННЫХ ПРЕДМЕТОВ И НАРУШЕНИЕ ПРАВИЛ ПРОВЕДЕНИЯ ТЕСТИРОВАНИЯ </a:t>
                      </a:r>
                      <a:r>
                        <a:rPr lang="kk-KZ" altLang="ko-KR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ВРЕМЯ ТЕСТИРОВАНИЯ</a:t>
                      </a:r>
                      <a:r>
                        <a:rPr lang="kk-KZ" altLang="ko-KR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JM" altLang="ko-KR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1829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ИСПОЛЬЗОВАНИЕ </a:t>
                      </a:r>
                      <a:r>
                        <a:rPr lang="ru-RU" altLang="ko-KR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ЗАПРЕЩЕННЫХ ПРЕДМЕТОВ И НАРУШЕНИЯ ПРАВИЛ ПРОВЕДЕНИЕ</a:t>
                      </a:r>
                      <a:r>
                        <a:rPr lang="ru-RU" altLang="ko-KR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ТЕСТИРОВАНИЕ </a:t>
                      </a:r>
                      <a:r>
                        <a:rPr lang="kk-KZ" altLang="ko-KR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ПРОСМОТРЕ ВИДЕОЗАПИСИ ПОСЛЕ ЗАВЕРШЕНИЯ ТЕСТИРОВАНИЯ)*</a:t>
                      </a:r>
                      <a:r>
                        <a:rPr lang="en-US" sz="1200" b="1" dirty="0">
                          <a:latin typeface="Palatino Linotype" pitchFamily="18" charset="0"/>
                        </a:rPr>
                        <a:t> </a:t>
                      </a:r>
                      <a:endParaRPr lang="ru-RU" sz="1200" b="1" dirty="0">
                        <a:latin typeface="Palatino Linotype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55      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 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         </a:t>
                      </a:r>
                      <a:r>
                        <a:rPr lang="kk-KZ" altLang="ko-KR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altLang="ko-KR" sz="1200" dirty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2693</a:t>
                      </a:r>
                      <a:r>
                        <a:rPr lang="kk-KZ" altLang="ko-KR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kk-KZ" altLang="ko-K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endParaRPr lang="en-JM" altLang="ko-KR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821</a:t>
                      </a:r>
                      <a:r>
                        <a:rPr lang="kk-KZ" altLang="ko-K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endParaRPr lang="en-JM" altLang="ko-KR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793" y="5774688"/>
            <a:ext cx="11062393" cy="120031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*Предупреждение: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до 25 августа календарного года осуществляется просмотр записей видеонаблюдения тестирования и производится проверка файлов регистрации (логов) поступающих в системе тестирования. При обнаружении нарушений правил, результат ЕНТ и свидетельства образовательного гранта аннулируются.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27081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48642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Palatino Linotype" pitchFamily="18" charset="0"/>
              </a:rPr>
              <a:t>  Единое национальное тестирование - 2023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038" y="630436"/>
            <a:ext cx="6080499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Palatino Linotype" pitchFamily="18" charset="0"/>
              </a:rPr>
              <a:t>Запрещенные предметы для проноса: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3" y="1325500"/>
            <a:ext cx="11961127" cy="5462854"/>
            <a:chOff x="57588" y="1465205"/>
            <a:chExt cx="11961126" cy="5353844"/>
          </a:xfrm>
        </p:grpSpPr>
        <p:sp>
          <p:nvSpPr>
            <p:cNvPr id="13" name="TextBox 12"/>
            <p:cNvSpPr txBox="1"/>
            <p:nvPr/>
          </p:nvSpPr>
          <p:spPr>
            <a:xfrm>
              <a:off x="1488706" y="2465139"/>
              <a:ext cx="7883495" cy="61143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НОУТБУКИ, ПЛЕЙЕРЫ, МОДЕМЫ (МОБИЛЬНЫЕ РОУТЕРЫ) СМАРТ ЧАСЫ, </a:t>
              </a:r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ФИТНЕС БРАСЛЕТ (ТРЕКЕР)</a:t>
              </a:r>
              <a:endParaRPr lang="ru-RU" sz="18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4" y="3304106"/>
              <a:ext cx="9829437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sz="18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НАУШНИКИ ПРОВОДНЫЕ, БЕСПРОВОДНЫЕ И ПРОЧИЕ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1143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ШПАРГАЛКИ, УЧЕБНИКИ И МЕТОДИЧЕСКИЕ  ЛИТЕРАТУРЫ, ТАБЛИЦА МЕНДЕЛЕЕВА И РАСТВОРИМОСТИ СОЛЕЙ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9" y="5664671"/>
              <a:ext cx="7390923" cy="115437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КАЛЬКУЛЯТОРЫ </a:t>
              </a:r>
            </a:p>
            <a:p>
              <a:pPr algn="just"/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(При этом допускается пользование калькулятором, таблицами Менделеева и растворимости солей, находящихся в интерфейсе для тестирования компьютера)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МОБИЛЬНЫЕ СРЕДСТВА СВЯЗИ (ПЕЙДЖЕРЫ, СОТОВЫЕ ТЕЛЕФОНЫ, ПЛАНШЕТЫ)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8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5668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   Единое национальное тестирование - 2023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639" y="774452"/>
            <a:ext cx="11856376" cy="600163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Поступающему не допускается:</a:t>
            </a:r>
          </a:p>
          <a:p>
            <a:endParaRPr lang="ru-RU" sz="18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выходить из аудитории (компьютерного класса) без разрешения и сопровождения администратора тестирования, выполняющего функции дежурного по коридору;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выходить из аудитории (компьютерного класса) на не более 10 минут;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переговариваться, пересаживаться с места на место;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обмениваться документами и бумагами формата А4, выданные поступающему для работы;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заносить в аудиторию (компьютерный класс) и использовать шпаргалки, учебно-методическую литературу, таблицу Менделеева и растворимости солей,  калькулятор, фотоаппарат, мобильные средства связи (пейджер, сотовые телефоны, планшеты, </a:t>
            </a:r>
            <a:r>
              <a:rPr lang="ru-RU" sz="1800" dirty="0" err="1">
                <a:latin typeface="Palatino Linotype" pitchFamily="18" charset="0"/>
              </a:rPr>
              <a:t>iPad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Айпад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iPod</a:t>
            </a:r>
            <a:r>
              <a:rPr lang="ru-RU" sz="1800" dirty="0">
                <a:latin typeface="Palatino Linotype" pitchFamily="18" charset="0"/>
              </a:rPr>
              <a:t> (Айпод), </a:t>
            </a:r>
            <a:r>
              <a:rPr lang="ru-RU" sz="1800" dirty="0" err="1">
                <a:latin typeface="Palatino Linotype" pitchFamily="18" charset="0"/>
              </a:rPr>
              <a:t>SmartPhone</a:t>
            </a:r>
            <a:r>
              <a:rPr lang="ru-RU" sz="1800" dirty="0">
                <a:latin typeface="Palatino Linotype" pitchFamily="18" charset="0"/>
              </a:rPr>
              <a:t> (Смартфон), рации, ноутбуки, плейеры, модемы (мобильные роутеры), смарт часы, наушники проводные, беспроводные, прочее </a:t>
            </a:r>
            <a:r>
              <a:rPr lang="ru-RU" sz="1800" dirty="0" err="1">
                <a:latin typeface="Palatino Linotype" pitchFamily="18" charset="0"/>
              </a:rPr>
              <a:t>микронаушники</a:t>
            </a:r>
            <a:r>
              <a:rPr lang="ru-RU" sz="1800" dirty="0">
                <a:latin typeface="Palatino Linotype" pitchFamily="18" charset="0"/>
              </a:rPr>
              <a:t>, беспроводные видеокамеры,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навигаторы,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трекеры</a:t>
            </a:r>
            <a:r>
              <a:rPr lang="ru-RU" sz="1800" dirty="0">
                <a:latin typeface="Palatino Linotype" pitchFamily="18" charset="0"/>
              </a:rPr>
              <a:t>, устройства удаленного управления, а также другие </a:t>
            </a:r>
            <a:r>
              <a:rPr lang="ru-RU" sz="1800" dirty="0" err="1">
                <a:latin typeface="Palatino Linotype" pitchFamily="18" charset="0"/>
              </a:rPr>
              <a:t>устройста</a:t>
            </a:r>
            <a:r>
              <a:rPr lang="ru-RU" sz="1800" dirty="0">
                <a:latin typeface="Palatino Linotype" pitchFamily="18" charset="0"/>
              </a:rPr>
              <a:t> обмена информацией, работающие в следующих стандартах: GSM (</a:t>
            </a:r>
            <a:r>
              <a:rPr lang="ru-RU" sz="1800" dirty="0" err="1">
                <a:latin typeface="Palatino Linotype" pitchFamily="18" charset="0"/>
              </a:rPr>
              <a:t>ДжиСиМ</a:t>
            </a:r>
            <a:r>
              <a:rPr lang="ru-RU" sz="1800" dirty="0">
                <a:latin typeface="Palatino Linotype" pitchFamily="18" charset="0"/>
              </a:rPr>
              <a:t>), 3G (3 Джи), 4G (4 Джи), 5G (5 Джи), VHF (</a:t>
            </a:r>
            <a:r>
              <a:rPr lang="ru-RU" sz="1800" dirty="0" err="1">
                <a:latin typeface="Palatino Linotype" pitchFamily="18" charset="0"/>
              </a:rPr>
              <a:t>ВиЭйчЭф</a:t>
            </a:r>
            <a:r>
              <a:rPr lang="ru-RU" sz="1800" dirty="0">
                <a:latin typeface="Palatino Linotype" pitchFamily="18" charset="0"/>
              </a:rPr>
              <a:t>), UHF (</a:t>
            </a:r>
            <a:r>
              <a:rPr lang="ru-RU" sz="1800" dirty="0" err="1">
                <a:latin typeface="Palatino Linotype" pitchFamily="18" charset="0"/>
              </a:rPr>
              <a:t>ЮЭйчЭф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Wi-Fi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Вай</a:t>
            </a:r>
            <a:r>
              <a:rPr lang="ru-RU" sz="1800" dirty="0">
                <a:latin typeface="Palatino Linotype" pitchFamily="18" charset="0"/>
              </a:rPr>
              <a:t>-фай),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Bluetooth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Блютуз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Dect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Дект</a:t>
            </a:r>
            <a:r>
              <a:rPr lang="ru-RU" sz="1800" dirty="0">
                <a:latin typeface="Palatino Linotype" pitchFamily="18" charset="0"/>
              </a:rPr>
              <a:t>) и прочее;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шуметь перед или во время тестирования;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забирать с собой бумаги формата А4, выданные перед началом тестирования;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обсуждать и разглашать содержание тестовых заданий;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намеренная порча техники для использования тестирования и системы безопасности;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попытка вмешательства в систему тестирования и иные нарушения, связанные с прохождением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4605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94039" y="2574653"/>
            <a:ext cx="8695023" cy="1255513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734" y="1474674"/>
            <a:ext cx="9145016" cy="42780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учебников, утвержденных Министерством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 тестов;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Планы тестов;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дат по истории Казахстана и всемирной истории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произведений по казахской литературы и русской литературы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по предмету Информатика (на 3-х языках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онлайн пробное тестирование для подготовки к Е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(Prob-ent.testcenter.kz). 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теста - документ, определяющий основные характеристики теста (цель теста, задача, содержание и т.п.)</a:t>
            </a:r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414413"/>
            <a:ext cx="12204701" cy="769435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kk-KZ" dirty="0">
                <a:latin typeface="Palatino Linotype" pitchFamily="18" charset="0"/>
              </a:rPr>
              <a:t>    </a:t>
            </a:r>
            <a:r>
              <a:rPr lang="ru-RU" dirty="0">
                <a:latin typeface="Palatino Linotype" pitchFamily="18" charset="0"/>
              </a:rPr>
              <a:t>Материалы для повышения подготовки к ЕНТ 2023 года опубликованы на сайте НТО </a:t>
            </a:r>
          </a:p>
          <a:p>
            <a:pPr algn="ctr"/>
            <a:r>
              <a:rPr lang="ru-RU" dirty="0">
                <a:latin typeface="Palatino Linotype" pitchFamily="18" charset="0"/>
              </a:rPr>
              <a:t>(testcenter.kz) в разделе «Абитуриентам вузов»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50" y="1566541"/>
            <a:ext cx="151216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6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062" y="-17636"/>
            <a:ext cx="11406846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b="1" dirty="0">
                <a:latin typeface="Palatino Linotype" pitchFamily="18" charset="0"/>
              </a:rPr>
              <a:t>Количество региональных центров тестирования (РЦТ) по республике – 43*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145" y="6527176"/>
            <a:ext cx="4223021" cy="295948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/>
          <a:p>
            <a:pPr lvl="0"/>
            <a:r>
              <a:rPr lang="kk-KZ" sz="1400" i="1" dirty="0">
                <a:latin typeface="Palatino Linotype" pitchFamily="18" charset="0"/>
              </a:rPr>
              <a:t>*Примечание: Количество РЦТ может измениться</a:t>
            </a:r>
            <a:endParaRPr lang="ru-RU" sz="1400" i="1" dirty="0"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5268" y="990476"/>
            <a:ext cx="9953626" cy="5476875"/>
            <a:chOff x="1549324" y="990476"/>
            <a:chExt cx="9953626" cy="5476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24" y="990476"/>
              <a:ext cx="9953626" cy="547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174359" y="3988685"/>
              <a:ext cx="2160105" cy="279464"/>
            </a:xfrm>
            <a:prstGeom prst="rect">
              <a:avLst/>
            </a:prstGeom>
          </p:spPr>
          <p:txBody>
            <a:bodyPr wrap="square" lIns="79721" tIns="39860" rIns="79721" bIns="3986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2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Ұлытауская область               </a:t>
              </a:r>
              <a:endParaRPr lang="ru-RU" sz="12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72241" y="4250590"/>
              <a:ext cx="1591017" cy="258219"/>
            </a:xfrm>
            <a:prstGeom prst="rect">
              <a:avLst/>
            </a:prstGeom>
            <a:noFill/>
          </p:spPr>
          <p:txBody>
            <a:bodyPr wrap="squar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Жетысуская область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0753" y="3582764"/>
              <a:ext cx="1206053" cy="24699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Абайская 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54907" y="2476517"/>
              <a:ext cx="1695715" cy="279464"/>
            </a:xfrm>
            <a:prstGeom prst="rect">
              <a:avLst/>
            </a:prstGeom>
          </p:spPr>
          <p:txBody>
            <a:bodyPr wrap="none" lIns="79721" tIns="39860" rIns="79721" bIns="3986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2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АСТАНА          </a:t>
              </a:r>
              <a:r>
                <a:rPr lang="kk-KZ" sz="1200" b="1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       </a:t>
              </a:r>
              <a:r>
                <a:rPr lang="kk-KZ" sz="1200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</a:t>
              </a:r>
              <a:endParaRPr lang="ru-RU" sz="1200" dirty="0">
                <a:ea typeface="Calibri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2430" y="2934692"/>
              <a:ext cx="1610010" cy="24699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Карагандинская 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65865" y="4728519"/>
              <a:ext cx="1436885" cy="25821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Алматинская 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34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0345"/>
            <a:ext cx="12204700" cy="400103"/>
          </a:xfr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defTabSz="1098477"/>
            <a:r>
              <a:rPr lang="ru-RU" sz="2000" b="1" dirty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71959"/>
              </p:ext>
            </p:extLst>
          </p:nvPr>
        </p:nvGraphicFramePr>
        <p:xfrm>
          <a:off x="278594" y="702444"/>
          <a:ext cx="11665296" cy="61481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1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07">
                <a:tc row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и наименование направления подготовки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групп образовательных программ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Профильные предметы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профильный предмет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профильный предмет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Дошкольное обучение и воспитание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0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начальной военной подготовки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физической культуры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музыки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художественного труда и черчения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основы права и экономики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математики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информатики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химии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биологии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географии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93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по гуманитарным предметам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7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казахского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русского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учителей иностранного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51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специалистов по социальной педагогике и самопознанию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Специальная педагогика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2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49247"/>
              </p:ext>
            </p:extLst>
          </p:nvPr>
        </p:nvGraphicFramePr>
        <p:xfrm>
          <a:off x="296815" y="702444"/>
          <a:ext cx="11593287" cy="61011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Музыковедение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Искусствоведение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Дирижирование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Композиция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Театральное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Аудиовизуальные средства и медиа производство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Изобразительное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Мода,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и этика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Религия и теология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История и археология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Тюркология и востоковедение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Переводческое дело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Казахский/ 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Культурология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0345"/>
            <a:ext cx="12204700" cy="400103"/>
          </a:xfr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defTabSz="1098477"/>
            <a:r>
              <a:rPr lang="ru-RU" sz="2000" b="1" dirty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37612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94685"/>
              </p:ext>
            </p:extLst>
          </p:nvPr>
        </p:nvGraphicFramePr>
        <p:xfrm>
          <a:off x="269703" y="558428"/>
          <a:ext cx="11377264" cy="63834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и репортерское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57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Библиотечное дело, обработка информации и архивное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Казахский /Русский язык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Менеджмент и управление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и налогообложение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57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Финансы, экономика, банковское и страховое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Маркетинг и реклама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Трудовые навыки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Право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Биологические и смежные науки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Окружающая среда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Наука о земле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и статистика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Коммуникации и коммуникационные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Химическая инженерия и процессы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63961"/>
            <a:ext cx="12204700" cy="430881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7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99569"/>
            <a:ext cx="12204701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77"/>
            <a:ext cx="12204700" cy="647967"/>
          </a:xfrm>
        </p:spPr>
        <p:txBody>
          <a:bodyPr>
            <a:normAutofit/>
          </a:bodyPr>
          <a:lstStyle/>
          <a:p>
            <a:r>
              <a:rPr lang="kk-KZ" sz="2500" b="1" dirty="0">
                <a:latin typeface="Palatino Linotype" pitchFamily="18" charset="0"/>
              </a:rPr>
              <a:t>Единое национальное тестирование - 2023</a:t>
            </a:r>
            <a:endParaRPr lang="ru-RU" sz="25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5"/>
            <a:ext cx="11773308" cy="59862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indent="531694" algn="just"/>
            <a:r>
              <a:rPr lang="ru-RU" sz="1900" dirty="0">
                <a:latin typeface="Palatino Linotype" pitchFamily="18" charset="0"/>
              </a:rPr>
              <a:t>«</a:t>
            </a:r>
            <a:r>
              <a:rPr lang="ru-RU" sz="1900" b="1" dirty="0">
                <a:latin typeface="Palatino Linotype" pitchFamily="18" charset="0"/>
              </a:rPr>
              <a:t>Единое национальное тестирование (ЕНТ) </a:t>
            </a:r>
            <a:r>
              <a:rPr lang="ru-RU" sz="1900" dirty="0">
                <a:latin typeface="Palatino Linotype" pitchFamily="18" charset="0"/>
              </a:rPr>
              <a:t>– одна из форм отборочных экзаменов для поступления в организаций высшего и (или) послевузовского образования»</a:t>
            </a:r>
          </a:p>
          <a:p>
            <a:pPr indent="531694" algn="just"/>
            <a:r>
              <a:rPr lang="en-US" sz="1900" dirty="0">
                <a:latin typeface="Palatino Linotype" pitchFamily="18" charset="0"/>
              </a:rPr>
              <a:t>                                                                                                             </a:t>
            </a:r>
            <a:r>
              <a:rPr lang="kk-KZ" sz="1900" dirty="0">
                <a:latin typeface="Palatino Linotype" pitchFamily="18" charset="0"/>
              </a:rPr>
              <a:t>(</a:t>
            </a:r>
            <a:r>
              <a:rPr lang="ru-RU" sz="1900" dirty="0">
                <a:latin typeface="Palatino Linotype" pitchFamily="18" charset="0"/>
              </a:rPr>
              <a:t>Закон РК «Об образовании» ст. 1, п.56)</a:t>
            </a:r>
          </a:p>
          <a:p>
            <a:pPr indent="531694" algn="just"/>
            <a:endParaRPr lang="kk-KZ" sz="1900" dirty="0">
              <a:latin typeface="Palatino Linotype" pitchFamily="18" charset="0"/>
            </a:endParaRP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Проводится в региональных центрах тестирования (РЦТ), в электронном формате по принципу «1 компьютер – 2 камеры – 1 тестируемый»;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В РЦТ сохраняются карантинные ограничения с соблюдением всех санитарно-эпидемиологических требований;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Поступающие могут самостоятельно выбрать день, время и место (региональный центр тестирования - РЦТ) тестирования;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Применяются тестовые задания (ТЗ), с выбором одного и с выбором нескольких правильных ответов; 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Результат тестирования выдается сразу же, по завершению тестирования;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Заявление на апелляцию по содержанию тестового задания </a:t>
            </a:r>
          </a:p>
          <a:p>
            <a:pPr marL="444401" algn="just"/>
            <a:r>
              <a:rPr lang="ru-RU" sz="1900" dirty="0">
                <a:latin typeface="Palatino Linotype" pitchFamily="18" charset="0"/>
              </a:rPr>
              <a:t>подается по завершению тестирования в течение 30 минут, по </a:t>
            </a:r>
          </a:p>
          <a:p>
            <a:pPr marL="444401" algn="just"/>
            <a:r>
              <a:rPr lang="ru-RU" sz="1900" dirty="0">
                <a:latin typeface="Palatino Linotype" pitchFamily="18" charset="0"/>
              </a:rPr>
              <a:t>техническим причинам - в процессе тестирования.</a:t>
            </a:r>
          </a:p>
          <a:p>
            <a:pPr marL="720564" indent="-276163" algn="just">
              <a:buFont typeface="Wingdings" pitchFamily="2" charset="2"/>
              <a:buChar char="ü"/>
            </a:pPr>
            <a:endParaRPr lang="ru-RU" sz="1900" dirty="0">
              <a:latin typeface="Palatino Linotype" pitchFamily="18" charset="0"/>
            </a:endParaRPr>
          </a:p>
          <a:p>
            <a:pPr indent="531694" algn="just"/>
            <a:endParaRPr lang="ru-RU" sz="1800" dirty="0">
              <a:latin typeface="Palatino Linotype" pitchFamily="18" charset="0"/>
            </a:endParaRPr>
          </a:p>
          <a:p>
            <a:pPr indent="531694" algn="just"/>
            <a:endParaRPr lang="kk-KZ" sz="1800" dirty="0">
              <a:latin typeface="Palatino Linotype" pitchFamily="18" charset="0"/>
            </a:endParaRPr>
          </a:p>
          <a:p>
            <a:pPr indent="531694" algn="just"/>
            <a:endParaRPr lang="kk-KZ" sz="2400" dirty="0">
              <a:latin typeface="Palatino Linotype" pitchFamily="18" charset="0"/>
            </a:endParaRPr>
          </a:p>
        </p:txBody>
      </p:sp>
      <p:pic>
        <p:nvPicPr>
          <p:cNvPr id="1026" name="Picture 2" descr="C:\Users\a.batyr\Desktop\УОПТ-2022\АМИР\a59b3266-9c4a-45e4-b266-3e4219e1616c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668" y="4446861"/>
            <a:ext cx="2320330" cy="21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30185"/>
              </p:ext>
            </p:extLst>
          </p:nvPr>
        </p:nvGraphicFramePr>
        <p:xfrm>
          <a:off x="350601" y="558428"/>
          <a:ext cx="11521279" cy="64086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Электротехника и энергетика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Электротехника и автоматизация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и металлообработка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Автотранспортные средства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Магистральные сети и инфраструктура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Морской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Транспортные сооружения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Воздушный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Летная эксплуатация летательных аппаратов и двигателей*****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продуктов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материалов (стекло, бумага, пластик, дерево)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Текстиль: одежда, обувь и кожаные изделия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Горное дело и добыча полезных ископаемых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Технология фармацевтического производства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Архитектура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Градостроительство, строительные работы и гражданское строительство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Кадастр и землеустройство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Стандартизация, сертификация и метрология (по отраслям)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Растениеводство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-17636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9778"/>
            <a:ext cx="12204700" cy="430881"/>
          </a:xfr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7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33887"/>
              </p:ext>
            </p:extLst>
          </p:nvPr>
        </p:nvGraphicFramePr>
        <p:xfrm>
          <a:off x="350602" y="630436"/>
          <a:ext cx="11521279" cy="62769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Лесное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Рыбное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Землеустройство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Водные ресурсы и водопользования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Ветеринария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Сестринское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Общая медицина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Стоматология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Общественное здравоохранение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Социальная работа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Досуг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Ресторанное дело и гостиничный бизнес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401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Санитарно-профилактические 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Транспортные услуги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Правоохранительная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Пожарная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9778"/>
            <a:ext cx="12204700" cy="430881"/>
          </a:xfr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5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20713" y="-17636"/>
            <a:ext cx="12204700" cy="461665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 fontScale="92500" lnSpcReduction="20000"/>
          </a:bodyPr>
          <a:lstStyle>
            <a:lvl1pPr algn="ctr" defTabSz="1098394">
              <a:spcBef>
                <a:spcPct val="0"/>
              </a:spcBef>
              <a:buNone/>
              <a:defRPr sz="3000" b="1"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kk-KZ" dirty="0"/>
              <a:t>ПО КОНКУРСУ ОБРАЗОВАТЕЛЬНЫХ ГРАНТОВ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87953" y="414412"/>
            <a:ext cx="11816747" cy="5096716"/>
            <a:chOff x="364186" y="691013"/>
            <a:chExt cx="9591116" cy="497802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687853" y="1143688"/>
              <a:ext cx="5580532" cy="4525352"/>
              <a:chOff x="3696607" y="1101408"/>
              <a:chExt cx="5672854" cy="5929095"/>
            </a:xfrm>
          </p:grpSpPr>
          <p:pic>
            <p:nvPicPr>
              <p:cNvPr id="3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3639852" y="4045112"/>
                <a:ext cx="5786362" cy="184420"/>
              </a:xfrm>
              <a:prstGeom prst="rect">
                <a:avLst/>
              </a:prstGeom>
            </p:spPr>
          </p:pic>
          <p:pic>
            <p:nvPicPr>
              <p:cNvPr id="11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96607" y="1101408"/>
                <a:ext cx="5672854" cy="18912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1000" y="1685806"/>
              <a:ext cx="9121614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rgbClr val="0070C0"/>
                  </a:solidFill>
                  <a:latin typeface="Montserrat Semi-Bold Bold" charset="-52"/>
                </a:rPr>
                <a:t>Творческие </a:t>
              </a:r>
            </a:p>
            <a:p>
              <a:r>
                <a:rPr lang="ru-RU" sz="1800" dirty="0">
                  <a:solidFill>
                    <a:srgbClr val="0070C0"/>
                  </a:solidFill>
                  <a:latin typeface="Montserrat Semi-Bold Bold" charset="-52"/>
                </a:rPr>
                <a:t>экзамены                                                        </a:t>
              </a:r>
              <a:r>
                <a:rPr lang="ru-RU" sz="1800" dirty="0">
                  <a:latin typeface="Montserrat Semi-Bold Bold" charset="-52"/>
                </a:rPr>
                <a:t>20 июня и 7 июля                                </a:t>
              </a:r>
              <a:r>
                <a:rPr lang="kk-KZ" sz="2100" dirty="0">
                  <a:latin typeface="Montserrat Semi-Bold Bold" charset="-52"/>
                </a:rPr>
                <a:t>8 – 13  июля </a:t>
              </a:r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4733" y="691013"/>
              <a:ext cx="3017829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b="1" dirty="0">
                  <a:latin typeface="Montserrat Semi-Bold Bold" charset="-52"/>
                </a:rPr>
                <a:t>Срок подачи заявления*</a:t>
              </a:r>
              <a:endParaRPr lang="ru-RU" sz="1800" b="1" dirty="0">
                <a:latin typeface="Montserrat Semi-Bold Bold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7900" y="691013"/>
              <a:ext cx="2669241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b="1" dirty="0">
                  <a:latin typeface="Montserrat Semi-Bold Bold" charset="-52"/>
                </a:rPr>
                <a:t>Срок проведения*</a:t>
              </a:r>
              <a:endParaRPr lang="ru-RU" sz="1800" b="1" dirty="0">
                <a:latin typeface="Montserrat Semi-Bold Bold" charset="-5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186" y="2748991"/>
              <a:ext cx="9525000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Специальные экзамены**                            </a:t>
              </a:r>
              <a:r>
                <a:rPr lang="kk-KZ" sz="1800" dirty="0">
                  <a:latin typeface="Montserrat Semi-Bold Bold" charset="-52"/>
                </a:rPr>
                <a:t>20 июня и 20 августа                        </a:t>
              </a:r>
              <a:r>
                <a:rPr lang="ru-RU" sz="1800" dirty="0">
                  <a:latin typeface="Montserrat Semi-Bold Bold" charset="-52"/>
                </a:rPr>
                <a:t>20 июня и 20 августа</a:t>
              </a:r>
              <a:endParaRPr lang="kk-KZ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8" y="3951852"/>
              <a:ext cx="9525000" cy="63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Конкурс </a:t>
              </a:r>
            </a:p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(республиканский  бюджет)                                 </a:t>
              </a:r>
              <a:r>
                <a:rPr lang="kk-KZ" sz="1800" dirty="0">
                  <a:latin typeface="Montserrat Semi-Bold Bold" charset="-52"/>
                </a:rPr>
                <a:t>13 - 20 июля</a:t>
              </a:r>
              <a:r>
                <a:rPr lang="ru-RU" sz="1800" dirty="0">
                  <a:latin typeface="Montserrat Semi-Bold Bold" charset="-52"/>
                </a:rPr>
                <a:t>                                        </a:t>
              </a:r>
              <a:r>
                <a:rPr lang="kk-KZ" sz="1800" dirty="0">
                  <a:latin typeface="Montserrat Semi-Bold Bold" charset="-52"/>
                </a:rPr>
                <a:t>до 1 августа</a:t>
              </a:r>
              <a:endParaRPr lang="ru-RU" sz="18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02" y="4727376"/>
              <a:ext cx="9525000" cy="63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Конкурс </a:t>
              </a:r>
            </a:p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(местный бюджет)                                               </a:t>
              </a:r>
              <a:r>
                <a:rPr lang="kk-KZ" sz="1800" dirty="0">
                  <a:latin typeface="Montserrat Semi-Bold Bold" charset="-52"/>
                </a:rPr>
                <a:t>5 – 15  августа                                    </a:t>
              </a:r>
              <a:r>
                <a:rPr lang="ru-RU" sz="1800" dirty="0">
                  <a:latin typeface="Montserrat Semi-Bold Bold" charset="-52"/>
                </a:rPr>
                <a:t>до </a:t>
              </a:r>
              <a:r>
                <a:rPr lang="kk-KZ" sz="1800" dirty="0">
                  <a:latin typeface="Montserrat Semi-Bold Bold" charset="-52"/>
                </a:rPr>
                <a:t>15 августа</a:t>
              </a:r>
              <a:endParaRPr lang="ru-RU" sz="18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87765" y="5526980"/>
            <a:ext cx="11935477" cy="1367772"/>
          </a:xfrm>
          <a:prstGeom prst="rect">
            <a:avLst/>
          </a:prstGeom>
        </p:spPr>
        <p:txBody>
          <a:bodyPr wrap="square" lIns="104863" tIns="52432" rIns="104863" bIns="52432">
            <a:spAutoFit/>
          </a:bodyPr>
          <a:lstStyle/>
          <a:p>
            <a:pPr marL="1136020" indent="-1034070"/>
            <a:r>
              <a:rPr lang="ru-RU" altLang="ko-KR" sz="1800" b="1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прием документов на конкурс осуществляется приемными комиссиями вузов;</a:t>
            </a:r>
          </a:p>
          <a:p>
            <a:pPr marL="1136020" indent="-1034070"/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                        * возможны изменения в сроках, о чем оповещается в интернет ресурсах МНВО РК, в средствах  массовой информации</a:t>
            </a:r>
          </a:p>
          <a:p>
            <a:pPr marL="1136020" indent="-1034070"/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                      ** Экзамены для поступления в группу образовательных программ образовательной области «Педагогические науки" и «Здравоохранение"</a:t>
            </a:r>
          </a:p>
        </p:txBody>
      </p:sp>
    </p:spTree>
    <p:extLst>
      <p:ext uri="{BB962C8B-B14F-4D97-AF65-F5344CB8AC3E}">
        <p14:creationId xmlns:p14="http://schemas.microsoft.com/office/powerpoint/2010/main" val="103298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5020" y="19536"/>
            <a:ext cx="6846793" cy="40010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000" b="1" dirty="0"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 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349823" y="1815672"/>
            <a:ext cx="1021771" cy="67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5635292" y="2686465"/>
            <a:ext cx="837361" cy="93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349647" y="3648966"/>
            <a:ext cx="1021947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5635292" y="4591539"/>
            <a:ext cx="748893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349930" y="5683719"/>
            <a:ext cx="1021947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3958" y="1992509"/>
            <a:ext cx="2160451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8417" y="2947790"/>
            <a:ext cx="4307449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3958" y="3904809"/>
            <a:ext cx="4478971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2962658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7169" y="5886565"/>
            <a:ext cx="8690778" cy="6458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br>
              <a:rPr lang="ru-RU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14413"/>
            <a:ext cx="12204701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26" y="1107774"/>
            <a:ext cx="11305256" cy="5744629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750"/>
              </a:spcBef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В целях глубокой оценки знаний абитуриентов в одном варианте предмета «История Казахстана» предусмотрено 20 тестовых заданий (20 баллов): с 1 по 10 – тестовые задания на выбор одного правильного ответа, с 11 по 20 – контекстно-ориентированные задания (2 контекста по 5 вопросам). 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Дано 15 тестовых заданий (15 баллов) по 3 текстам по направлению «грамотность чтения».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Кроме того, количество вариантов ответа было уменьшено с 5 до 4 в заданиях теста с одним правильным ответом, а количество вариантов ответа уменьшено с 8 до 6 в заданиях теста с одним и более правильными ответами (не более трех правильных ответов)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Предмет «Информатика» включен в перечень комбинаций предметов, т.е. поступающие на следующие группы образовательных программ будут сдавать ЕНТ  по комбинации предметов «Математика + Информатика»: </a:t>
            </a:r>
          </a:p>
          <a:p>
            <a:pPr algn="just"/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       В011 - Подготовка учителей информатики;</a:t>
            </a:r>
          </a:p>
          <a:p>
            <a:pPr algn="just"/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       В057 - Информационные технологии;</a:t>
            </a:r>
          </a:p>
          <a:p>
            <a:pPr algn="just"/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       В058 - Информационной безопасности.</a:t>
            </a:r>
            <a:endParaRPr lang="en-US" sz="1900" dirty="0">
              <a:latin typeface="Palatino Linotype" pitchFamily="18" charset="0"/>
              <a:cs typeface="Times New Roman" pitchFamily="18" charset="0"/>
            </a:endParaRPr>
          </a:p>
          <a:p>
            <a:pPr marL="342824" indent="-342824" algn="just">
              <a:buAutoNum type="arabicParenR"/>
            </a:pPr>
            <a:endParaRPr lang="en-US" sz="19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3" y="6319071"/>
            <a:ext cx="10153127" cy="373831"/>
          </a:xfrm>
        </p:spPr>
        <p:txBody>
          <a:bodyPr/>
          <a:lstStyle/>
          <a:p>
            <a:pPr algn="l"/>
            <a:endParaRPr lang="en-US" i="1" dirty="0">
              <a:solidFill>
                <a:prstClr val="black"/>
              </a:solidFill>
            </a:endParaRPr>
          </a:p>
          <a:p>
            <a:pPr algn="l"/>
            <a:r>
              <a:rPr lang="ru-RU" i="1" dirty="0">
                <a:solidFill>
                  <a:prstClr val="black"/>
                </a:solidFill>
              </a:rPr>
              <a:t>* В настоящее время вносятся изменения и дополнения в Типовые правила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4413"/>
            <a:ext cx="12204701" cy="477033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 lnSpcReduction="10000"/>
          </a:bodyPr>
          <a:lstStyle>
            <a:lvl1pPr algn="ctr" defTabSz="1098394">
              <a:spcBef>
                <a:spcPct val="0"/>
              </a:spcBef>
              <a:buNone/>
              <a:defRPr sz="2500" b="1"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Какие изменения ожидаются в формате ЕНТ в 2023 году?</a:t>
            </a:r>
          </a:p>
        </p:txBody>
      </p:sp>
    </p:spTree>
    <p:extLst>
      <p:ext uri="{BB962C8B-B14F-4D97-AF65-F5344CB8AC3E}">
        <p14:creationId xmlns:p14="http://schemas.microsoft.com/office/powerpoint/2010/main" val="106571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679" y="1823018"/>
            <a:ext cx="11991103" cy="4347298"/>
            <a:chOff x="15904" y="1683738"/>
            <a:chExt cx="11991103" cy="43472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B3F5F77-901D-4B75-94D9-F00F782AFAD4}"/>
                </a:ext>
              </a:extLst>
            </p:cNvPr>
            <p:cNvSpPr/>
            <p:nvPr/>
          </p:nvSpPr>
          <p:spPr>
            <a:xfrm>
              <a:off x="2661966" y="1683738"/>
              <a:ext cx="174642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EDD2178-EDF2-4208-ACF1-7E1FA6C72305}"/>
                </a:ext>
              </a:extLst>
            </p:cNvPr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6832BE3-E19D-4B15-A260-7ECC801A4C0B}"/>
                </a:ext>
              </a:extLst>
            </p:cNvPr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ABBFD423-70AC-4EF1-873E-6B1B527A4382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214841-4BCD-4536-9F5B-4A8700FA0F48}"/>
                </a:ext>
              </a:extLst>
            </p:cNvPr>
            <p:cNvSpPr txBox="1"/>
            <p:nvPr/>
          </p:nvSpPr>
          <p:spPr>
            <a:xfrm>
              <a:off x="197695" y="2775396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>
                  <a:latin typeface="Palatino Linotype" pitchFamily="18" charset="0"/>
                </a:rPr>
                <a:t>Сроки подачи заявлении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A9132C-0C04-4407-825D-EDAF2B2DF487}"/>
                </a:ext>
              </a:extLst>
            </p:cNvPr>
            <p:cNvSpPr txBox="1"/>
            <p:nvPr/>
          </p:nvSpPr>
          <p:spPr>
            <a:xfrm>
              <a:off x="2605539" y="2722496"/>
              <a:ext cx="197933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ru-RU" sz="2000" b="1" dirty="0">
                  <a:solidFill>
                    <a:schemeClr val="bg1"/>
                  </a:solidFill>
                  <a:latin typeface="Palatino Linotype" pitchFamily="18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0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декабря по 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6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января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77569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20 февраля</a:t>
              </a:r>
            </a:p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по 10 марта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7B26A5-67E7-41D2-BA52-867A10CBA9EB}"/>
                </a:ext>
              </a:extLst>
            </p:cNvPr>
            <p:cNvSpPr txBox="1"/>
            <p:nvPr/>
          </p:nvSpPr>
          <p:spPr>
            <a:xfrm>
              <a:off x="7578016" y="2722496"/>
              <a:ext cx="1587208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28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апреля по 1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4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мая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D81940-F95C-4585-B41E-4D6FD28FD3EA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15 по 30 июля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D22B41-83FA-47F4-A2C3-3B9FE411154C}"/>
                </a:ext>
              </a:extLst>
            </p:cNvPr>
            <p:cNvSpPr txBox="1"/>
            <p:nvPr/>
          </p:nvSpPr>
          <p:spPr>
            <a:xfrm>
              <a:off x="15904" y="4811636"/>
              <a:ext cx="2236768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>
                  <a:latin typeface="Palatino Linotype" pitchFamily="18" charset="0"/>
                </a:rPr>
                <a:t>Сроки тестирования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16B0F4-8D67-4777-A102-5BA9A3DBCD95}"/>
                </a:ext>
              </a:extLst>
            </p:cNvPr>
            <p:cNvSpPr txBox="1"/>
            <p:nvPr/>
          </p:nvSpPr>
          <p:spPr>
            <a:xfrm>
              <a:off x="2382467" y="4824876"/>
              <a:ext cx="220240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</a:t>
              </a:r>
              <a:r>
                <a:rPr lang="en-US" sz="2000" b="1" dirty="0">
                  <a:latin typeface="Palatino Linotype" pitchFamily="18" charset="0"/>
                </a:rPr>
                <a:t>10</a:t>
              </a:r>
              <a:r>
                <a:rPr lang="kk-KZ" sz="2000" b="1" dirty="0">
                  <a:latin typeface="Palatino Linotype" pitchFamily="18" charset="0"/>
                </a:rPr>
                <a:t> января  по </a:t>
              </a:r>
              <a:r>
                <a:rPr lang="en-US" sz="2000" b="1" dirty="0">
                  <a:latin typeface="Palatino Linotype" pitchFamily="18" charset="0"/>
                </a:rPr>
                <a:t>10</a:t>
              </a:r>
              <a:r>
                <a:rPr lang="kk-KZ" sz="2000" b="1" dirty="0">
                  <a:latin typeface="Palatino Linotype" pitchFamily="18" charset="0"/>
                </a:rPr>
                <a:t> февраля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4A9327-38BB-4DF4-9F9E-0AE5F1EC6F2D}"/>
                </a:ext>
              </a:extLst>
            </p:cNvPr>
            <p:cNvSpPr txBox="1"/>
            <p:nvPr/>
          </p:nvSpPr>
          <p:spPr>
            <a:xfrm>
              <a:off x="2050009" y="1736639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7014D56-A298-42DA-9BE7-FF8A8A3E7900}"/>
                </a:ext>
              </a:extLst>
            </p:cNvPr>
            <p:cNvSpPr txBox="1"/>
            <p:nvPr/>
          </p:nvSpPr>
          <p:spPr>
            <a:xfrm>
              <a:off x="4807790" y="4978765"/>
              <a:ext cx="2180039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1 по 31 марта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4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378034-6DF5-445D-9E97-943CEABF5E8D}"/>
                </a:ext>
              </a:extLst>
            </p:cNvPr>
            <p:cNvSpPr txBox="1"/>
            <p:nvPr/>
          </p:nvSpPr>
          <p:spPr>
            <a:xfrm>
              <a:off x="7292934" y="4978765"/>
              <a:ext cx="215737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1600" b="1" dirty="0"/>
                <a:t> </a:t>
              </a:r>
              <a:r>
                <a:rPr lang="kk-KZ" sz="2000" b="1" dirty="0">
                  <a:latin typeface="Palatino Linotype" pitchFamily="18" charset="0"/>
                </a:rPr>
                <a:t>с 1</a:t>
              </a:r>
              <a:r>
                <a:rPr lang="en-US" sz="2000" b="1" dirty="0">
                  <a:latin typeface="Palatino Linotype" pitchFamily="18" charset="0"/>
                </a:rPr>
                <a:t>6</a:t>
              </a:r>
              <a:r>
                <a:rPr lang="kk-KZ" sz="2000" b="1" dirty="0">
                  <a:latin typeface="Palatino Linotype" pitchFamily="18" charset="0"/>
                </a:rPr>
                <a:t> мая по </a:t>
              </a:r>
              <a:r>
                <a:rPr lang="en-US" sz="2000" b="1" dirty="0">
                  <a:latin typeface="Palatino Linotype" pitchFamily="18" charset="0"/>
                </a:rPr>
                <a:t>5</a:t>
              </a:r>
              <a:r>
                <a:rPr lang="kk-KZ" sz="2000" b="1" dirty="0">
                  <a:latin typeface="Palatino Linotype" pitchFamily="18" charset="0"/>
                </a:rPr>
                <a:t> июля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3E2530-0660-4F97-B095-DF83F5F21259}"/>
                </a:ext>
              </a:extLst>
            </p:cNvPr>
            <p:cNvSpPr txBox="1"/>
            <p:nvPr/>
          </p:nvSpPr>
          <p:spPr>
            <a:xfrm>
              <a:off x="7005808" y="1761887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10 по 20 августа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72C2E3-5D5B-4DA0-8587-328279AC3BC6}"/>
                </a:ext>
              </a:extLst>
            </p:cNvPr>
            <p:cNvSpPr txBox="1"/>
            <p:nvPr/>
          </p:nvSpPr>
          <p:spPr>
            <a:xfrm>
              <a:off x="9388209" y="1767068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54372"/>
            <a:ext cx="12204700" cy="918364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5844" y="-89644"/>
            <a:ext cx="2335884" cy="55399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ru-RU" sz="3000" b="1" dirty="0">
                <a:latin typeface="Palatino Linotype" pitchFamily="18" charset="0"/>
              </a:rPr>
              <a:t>Сроки ЕНТ</a:t>
            </a: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13905" y="1134492"/>
            <a:ext cx="4839774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ru-RU" sz="2400" b="1" dirty="0">
                <a:latin typeface="Palatino Linotype" pitchFamily="18" charset="0"/>
              </a:rPr>
              <a:t>ЕНТ проводится в 4 раза в год </a:t>
            </a: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366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 Участники тестирования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7695" y="802019"/>
            <a:ext cx="11881319" cy="6048671"/>
            <a:chOff x="245952" y="558428"/>
            <a:chExt cx="11881320" cy="604867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827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827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ЕНТ_Январь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2913555" y="1384374"/>
                  <a:ext cx="9093450" cy="1597824"/>
                  <a:chOff x="3733049" y="544947"/>
                  <a:chExt cx="7670049" cy="1597824"/>
                </a:xfrm>
              </p:grpSpPr>
              <p:sp>
                <p:nvSpPr>
                  <p:cNvPr id="16" name="Стрелка вправо 15"/>
                  <p:cNvSpPr/>
                  <p:nvPr/>
                </p:nvSpPr>
                <p:spPr>
                  <a:xfrm>
                    <a:off x="3811029" y="544947"/>
                    <a:ext cx="7592069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Стрелка вправо 8"/>
                  <p:cNvSpPr/>
                  <p:nvPr/>
                </p:nvSpPr>
                <p:spPr>
                  <a:xfrm>
                    <a:off x="3733049" y="944403"/>
                    <a:ext cx="727059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ЕНТ_Март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5664887" y="1815257"/>
                  <a:ext cx="6342119" cy="1597824"/>
                  <a:chOff x="7210261" y="1077555"/>
                  <a:chExt cx="4192837" cy="1597824"/>
                </a:xfrm>
              </p:grpSpPr>
              <p:sp>
                <p:nvSpPr>
                  <p:cNvPr id="12" name="Стрелка вправо 11"/>
                  <p:cNvSpPr/>
                  <p:nvPr/>
                </p:nvSpPr>
                <p:spPr>
                  <a:xfrm>
                    <a:off x="7241574" y="1077555"/>
                    <a:ext cx="4161524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Стрелка вправо 12"/>
                  <p:cNvSpPr/>
                  <p:nvPr/>
                </p:nvSpPr>
                <p:spPr>
                  <a:xfrm>
                    <a:off x="7210261" y="1477011"/>
                    <a:ext cx="3793381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ЕНТ_Июнь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286620"/>
                <a:ext cx="3567203" cy="15978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>
                    <a:solidFill>
                      <a:schemeClr val="tx1"/>
                    </a:solidFill>
                    <a:latin typeface="Palatino Linotype" pitchFamily="18" charset="0"/>
                  </a:rPr>
                  <a:t>ЕНТ_Август</a:t>
                </a:r>
                <a:endParaRPr lang="ru-RU" b="1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59063" y="2333170"/>
              <a:ext cx="275009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организаций среднего образования;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ГОП.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8" y="2822615"/>
              <a:ext cx="268804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организаций среднего образования;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 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6" y="3148197"/>
              <a:ext cx="282003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текущего года;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и сокращенное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 лица казахской национальности, не являющиеся гражданами РК </a:t>
              </a:r>
              <a:r>
                <a:rPr lang="kk-KZ" sz="1100" dirty="0">
                  <a:latin typeface="Palatino Linotype" pitchFamily="18" charset="0"/>
                </a:rPr>
                <a:t>(на полное и сокращенное обучение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60069" y="3414952"/>
              <a:ext cx="287087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текущего года;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 </a:t>
              </a: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0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" y="-233660"/>
            <a:ext cx="12204700" cy="905864"/>
          </a:xfrm>
          <a:prstGeom prst="rect">
            <a:avLst/>
          </a:prstGeom>
        </p:spPr>
        <p:txBody>
          <a:bodyPr vert="horz" lIns="109848" tIns="54924" rIns="109848" bIns="54924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000" b="1" dirty="0">
                <a:latin typeface="Palatino Linotype" pitchFamily="18" charset="0"/>
                <a:ea typeface="+mj-ea"/>
                <a:cs typeface="+mj-cs"/>
              </a:rPr>
              <a:t>ПРИЕМ ЗАЯВЛЕНИЙ НА ЕНТ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870" y="2428333"/>
            <a:ext cx="2391697" cy="21236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i="1" dirty="0">
                <a:latin typeface="Palatino Linotype" pitchFamily="18" charset="0"/>
              </a:rPr>
              <a:t>Подача заявлений осуществляется в онлайн режиме через личный кабинет на сайте НЦТ</a:t>
            </a:r>
            <a:endParaRPr lang="ru-RU" dirty="0"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2" y="925211"/>
            <a:ext cx="11924594" cy="5820655"/>
            <a:chOff x="180231" y="925210"/>
            <a:chExt cx="11924594" cy="58206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25210"/>
              <a:ext cx="11924594" cy="5820655"/>
              <a:chOff x="180231" y="925210"/>
              <a:chExt cx="11924594" cy="582065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25210"/>
                <a:ext cx="11924594" cy="5820655"/>
                <a:chOff x="180231" y="925210"/>
                <a:chExt cx="11924594" cy="582065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25210"/>
                  <a:ext cx="11924594" cy="5820655"/>
                  <a:chOff x="180231" y="925210"/>
                  <a:chExt cx="11924594" cy="582065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925210"/>
                    <a:ext cx="7569701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АВТОРИЗАЦИЯ и создание личного кабинета (с помощью электронной почты и ИИН регистрируетесь в системе </a:t>
                    </a:r>
                    <a:r>
                      <a:rPr lang="kk-KZ" sz="1600" dirty="0">
                        <a:latin typeface="Palatino Linotype" pitchFamily="18" charset="0"/>
                        <a:hlinkClick r:id="rId2"/>
                      </a:rPr>
                      <a:t>https://app.testcenter.kz/</a:t>
                    </a:r>
                    <a:r>
                      <a:rPr lang="kk-KZ" sz="1600" dirty="0">
                        <a:latin typeface="Palatino Linotype" pitchFamily="18" charset="0"/>
                      </a:rPr>
                      <a:t> </a:t>
                    </a:r>
                    <a:r>
                      <a:rPr lang="ru-RU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rPr>
                      <a:t>) 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СОГЛАСИЕ на обработку персональных данных и ОЗНАКОМЛЕНИЕ с правилами поведения в тестировании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20268" y="2502644"/>
                    <a:ext cx="7111644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с Национальной образовательной базы данных (НОБД). 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При указании ИИН у заявителей ФИО, национальность, гражданство, место обучения выбираются с НОБД</a:t>
                    </a: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itchFamily="18" charset="0"/>
                        </a:rPr>
                        <a:t>1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2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3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4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5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6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0729" y="4194883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ТЕСТИРОВАНИЯ (заявители выбирают язык сдачи тестирования, профильные предметы, места сдачи и время тестирования)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484000" y="5914018"/>
                    <a:ext cx="2618080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Вся информация будет доступна в личном кабинете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76275" y="3311607"/>
                    <a:ext cx="6425807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ДРУГИЕ ДАННЫЕ (заявители заполняют номера мобильных телефонов, данные по международным сертификатам (при наличии), данные об инвалидности (при наличии))</a:t>
                    </a: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75431" y="5879415"/>
                    <a:ext cx="221123" cy="901055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>
                        <a:latin typeface="Palatino Linotype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5" y="6003455"/>
                    <a:ext cx="648759" cy="66329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294848" y="5091188"/>
                    <a:ext cx="3807232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ОПЛАТА, Стоимость тестирования – </a:t>
                    </a:r>
                    <a:r>
                      <a:rPr lang="en-US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4230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тенге (оплату необходимо произвести в течение часа)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/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/>
          </p:blipFill>
          <p:spPr bwMode="auto">
            <a:xfrm>
              <a:off x="8897158" y="6094687"/>
              <a:ext cx="362435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3460" y="5818817"/>
            <a:ext cx="6102350" cy="1102804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Palatino Linotype" pitchFamily="18" charset="0"/>
              </a:rPr>
              <a:t>д</a:t>
            </a:r>
            <a:r>
              <a:rPr lang="ru-RU" sz="1600" dirty="0">
                <a:latin typeface="Palatino Linotype" pitchFamily="18" charset="0"/>
              </a:rPr>
              <a:t>ля людей и детьми с особыми потребностями</a:t>
            </a:r>
            <a:r>
              <a:rPr lang="en-US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нарушениями зрения, слуха, функций опорно-двигательного аппарата) прикрепляют документы об установлении инвалидности в программное обеспечение приема заявлений на 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287" y="4616911"/>
            <a:ext cx="6102350" cy="1077212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r>
              <a:rPr lang="kk-KZ" sz="1600" b="1" u="sng" dirty="0">
                <a:latin typeface="Palatino Linotype" pitchFamily="18" charset="0"/>
              </a:rPr>
              <a:t>Вниманию тестируемых: </a:t>
            </a:r>
          </a:p>
          <a:p>
            <a:pPr algn="just"/>
            <a:r>
              <a:rPr lang="kk-KZ" sz="1600" dirty="0">
                <a:latin typeface="Palatino Linotype" pitchFamily="18" charset="0"/>
              </a:rPr>
              <a:t>* ознакомиться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инструкцией и Правилами ЕНТ;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600" dirty="0">
                <a:latin typeface="Palatino Linotype" pitchFamily="18" charset="0"/>
              </a:rPr>
              <a:t>*  после подачи заявления необходимо сохранить свой логин и пароль </a:t>
            </a:r>
          </a:p>
        </p:txBody>
      </p:sp>
    </p:spTree>
    <p:extLst>
      <p:ext uri="{BB962C8B-B14F-4D97-AF65-F5344CB8AC3E}">
        <p14:creationId xmlns:p14="http://schemas.microsoft.com/office/powerpoint/2010/main" val="239223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76" y="418652"/>
            <a:ext cx="12077553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805"/>
            <a:ext cx="12204700" cy="918364"/>
          </a:xfrm>
        </p:spPr>
        <p:txBody>
          <a:bodyPr>
            <a:noAutofit/>
          </a:bodyPr>
          <a:lstStyle/>
          <a:p>
            <a:br>
              <a:rPr lang="kk-KZ" sz="2500" b="1" dirty="0">
                <a:latin typeface="Palatino Linotype" pitchFamily="18" charset="0"/>
              </a:rPr>
            </a:br>
            <a:r>
              <a:rPr lang="kk-KZ" sz="2800" b="1" dirty="0">
                <a:latin typeface="Palatino Linotype" pitchFamily="18" charset="0"/>
              </a:rPr>
              <a:t>Формат ЕНТ - 2023</a:t>
            </a:r>
            <a:br>
              <a:rPr lang="kk-KZ" sz="2500" b="1" dirty="0">
                <a:latin typeface="Palatino Linotype" pitchFamily="18" charset="0"/>
              </a:rPr>
            </a:br>
            <a:endParaRPr lang="ru-RU" sz="2500" b="1" dirty="0">
              <a:latin typeface="Palatino Linotype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3"/>
            <a:ext cx="9433048" cy="4777019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78" name="TextBox 14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2323367" y="1434770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5491719" y="1426059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2" name="TextBox 18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750051" y="1434769"/>
              <a:ext cx="1942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3" name="TextBox 19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640" indent="-266640">
                <a:tabLst>
                  <a:tab pos="0" algn="l"/>
                  <a:tab pos="180934" algn="l"/>
                  <a:tab pos="542802" algn="l"/>
                </a:tabLst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-   ОҚУ            САУАТТЫЛЫҒЫ</a:t>
              </a: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0" y="3452735"/>
              <a:ext cx="2953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686" indent="-285686">
                <a:buFontTx/>
                <a:buChar char="-"/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МАТЕМАТИКАЛЫҚ САУАТТЫЛЫҚ</a:t>
              </a:r>
            </a:p>
          </p:txBody>
        </p:sp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870" indent="-361870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ҚАЗАҚСТАН      ТАРИХЫ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- 1-ШІ БЕЙІНДІК 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ПӘН</a:t>
              </a:r>
            </a:p>
          </p:txBody>
        </p:sp>
        <p:sp>
          <p:nvSpPr>
            <p:cNvPr id="87" name="TextBox 23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- 2-ШІ БЕЙІНДІК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ПӘН</a:t>
              </a:r>
            </a:p>
          </p:txBody>
        </p:sp>
        <p:sp>
          <p:nvSpPr>
            <p:cNvPr id="88" name="TextBox 24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1" y="5129825"/>
              <a:ext cx="2993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000" b="1" dirty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ВСЕГО	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554367" y="5170475"/>
              <a:ext cx="1944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 ТАПСЫРМАЛАР</a:t>
              </a:r>
            </a:p>
          </p:txBody>
        </p:sp>
        <p:sp>
          <p:nvSpPr>
            <p:cNvPr id="91" name="TextBox 27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69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</a:t>
              </a:r>
            </a:p>
          </p:txBody>
        </p:sp>
        <p:sp>
          <p:nvSpPr>
            <p:cNvPr id="94" name="TextBox 30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20393" y="1385651"/>
            <a:ext cx="9433048" cy="4777019"/>
            <a:chOff x="1385826" y="1122248"/>
            <a:chExt cx="9433048" cy="477701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87465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ГРАМОТНОСТЬ ЧТЕНИЯ</a:t>
              </a:r>
            </a:p>
            <a:p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57834" y="3452735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МАТЕМАТИЧЕСКАЯ ГРАМОТНОСТЬ</a:t>
              </a: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</a:t>
              </a:r>
              <a:r>
                <a:rPr lang="kk-KZ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ИСТОРИЯ КАЗАХСТАН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- 1-Й ПРОФИЛЬНЫЙ ПРЕДМЕТ</a:t>
              </a:r>
            </a:p>
          </p:txBody>
        </p:sp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- 2-Й ПРОФИЛЬНЫЙ ПРЕДМЕТ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1" name="TextBox 26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517047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69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TextBox 29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БАЛЛОВ</a:t>
              </a:r>
            </a:p>
          </p:txBody>
        </p:sp>
        <p:sp>
          <p:nvSpPr>
            <p:cNvPr id="55" name="TextBox 30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7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486420"/>
          </a:xfrm>
        </p:spPr>
        <p:txBody>
          <a:bodyPr>
            <a:normAutofit fontScale="90000"/>
          </a:bodyPr>
          <a:lstStyle/>
          <a:p>
            <a:br>
              <a:rPr lang="kk-KZ" sz="3000" b="1" dirty="0">
                <a:latin typeface="Palatino Linotype" pitchFamily="18" charset="0"/>
              </a:rPr>
            </a:br>
            <a:r>
              <a:rPr lang="kk-KZ" sz="3000" b="1" dirty="0">
                <a:latin typeface="Palatino Linotype" pitchFamily="18" charset="0"/>
              </a:rPr>
              <a:t>Форма тестовых заданий* </a:t>
            </a:r>
            <a:br>
              <a:rPr lang="kk-KZ" sz="3000" b="1" dirty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8701"/>
              </p:ext>
            </p:extLst>
          </p:nvPr>
        </p:nvGraphicFramePr>
        <p:xfrm>
          <a:off x="294305" y="702444"/>
          <a:ext cx="11642237" cy="4463417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Предметы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Задании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История Казахстана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effectLst/>
                          <a:latin typeface="Palatino Linotype" pitchFamily="18" charset="0"/>
                        </a:rPr>
                        <a:t>с </a:t>
                      </a: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1 по 10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8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11 по 15 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407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Математическая грамотность </a:t>
                      </a: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Грамотность чтения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все задания</a:t>
                      </a: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20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профильный предмет (2 предмета)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l" defTabSz="109856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 по 20</a:t>
                      </a: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с 21 по 25 </a:t>
                      </a: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35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с 26 по 35</a:t>
                      </a: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один или несколько правильных ответов из множества предложенных ответов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718" y="5294114"/>
            <a:ext cx="11449273" cy="121309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Контекст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– тематическая область, к которой относится описанная в вопросе (задании) проблемная ситуация.</a:t>
            </a:r>
          </a:p>
          <a:p>
            <a:pPr algn="just"/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Контекст может быть представлен в виде сплошного и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несплошного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(рисунка, графика, схемы, таблицы,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инфографики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, диаграммы  и т.д.) текста. </a:t>
            </a:r>
          </a:p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Задания на основе контекста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оценивают 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718" y="6659369"/>
            <a:ext cx="11449273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* По проекту, вносится изменения в Типовые правила </a:t>
            </a:r>
          </a:p>
        </p:txBody>
      </p:sp>
    </p:spTree>
    <p:extLst>
      <p:ext uri="{BB962C8B-B14F-4D97-AF65-F5344CB8AC3E}">
        <p14:creationId xmlns:p14="http://schemas.microsoft.com/office/powerpoint/2010/main" val="379543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366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Время тестирования и перерывы</a:t>
            </a: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02643"/>
              </p:ext>
            </p:extLst>
          </p:nvPr>
        </p:nvGraphicFramePr>
        <p:xfrm>
          <a:off x="165611" y="414412"/>
          <a:ext cx="11881320" cy="5900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842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Формат ЕНТ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dirty="0">
                          <a:effectLst/>
                          <a:latin typeface="Palatino Linotype" pitchFamily="18" charset="0"/>
                        </a:rPr>
                        <a:t>Время тестирования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Перерывы</a:t>
                      </a: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68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5 предметов/История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Казахстана, математическая грамотность, грамотность чтения и два профильных предмета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240 минут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мин. (3 часов) - 3 мин.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/История Казахстана и грамотность чтения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(творческий)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без перерыва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68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предмета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минут (3 часов) - 3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 (общепрофессиональная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специальная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/Специальная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(творческий)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без перерыва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84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/Общепрофессиональная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(международные сертификаты IELTS и др.)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профильных предмета 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84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профильный предмет 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711" y="6136149"/>
            <a:ext cx="11593286" cy="83099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endParaRPr lang="ru-RU" sz="1600" b="1" dirty="0">
              <a:latin typeface="Palatino Linotype" pitchFamily="18" charset="0"/>
            </a:endParaRPr>
          </a:p>
          <a:p>
            <a:pPr algn="just"/>
            <a:r>
              <a:rPr lang="ru-RU" sz="1600" b="1" dirty="0">
                <a:latin typeface="Palatino Linotype" pitchFamily="18" charset="0"/>
              </a:rPr>
              <a:t>Примечание: </a:t>
            </a:r>
            <a:r>
              <a:rPr lang="ru-RU" sz="1600" dirty="0">
                <a:latin typeface="Palatino Linotype" pitchFamily="18" charset="0"/>
              </a:rPr>
              <a:t>1)</a:t>
            </a:r>
            <a:r>
              <a:rPr lang="ru-RU" sz="1600" b="1" dirty="0">
                <a:latin typeface="Palatino Linotype" pitchFamily="18" charset="0"/>
              </a:rPr>
              <a:t> </a:t>
            </a:r>
            <a:r>
              <a:rPr lang="ru-RU" sz="1600" dirty="0">
                <a:latin typeface="Palatino Linotype" pitchFamily="18" charset="0"/>
              </a:rPr>
              <a:t>Для людей и детьми с особыми потребностями (с нарушениями зрения, слуха, функций опорно-двигательного аппарата) на тестирование отводится дополнительно 40 минут</a:t>
            </a:r>
            <a:endParaRPr lang="ru-RU" sz="1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5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8757</TotalTime>
  <Words>3320</Words>
  <Application>Microsoft Office PowerPoint</Application>
  <PresentationFormat>Произвольный</PresentationFormat>
  <Paragraphs>749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Montserrat Semi-Bold Bold</vt:lpstr>
      <vt:lpstr>Palatino Linotype</vt:lpstr>
      <vt:lpstr>Segoe UI</vt:lpstr>
      <vt:lpstr>Times New Roman</vt:lpstr>
      <vt:lpstr>Wingdings</vt:lpstr>
      <vt:lpstr>Тема Office</vt:lpstr>
      <vt:lpstr>Презентация PowerPoint</vt:lpstr>
      <vt:lpstr>Единое национальное тестирование - 2023</vt:lpstr>
      <vt:lpstr>Презентация PowerPoint</vt:lpstr>
      <vt:lpstr>Презентация PowerPoint</vt:lpstr>
      <vt:lpstr> Участники тестирования</vt:lpstr>
      <vt:lpstr>Презентация PowerPoint</vt:lpstr>
      <vt:lpstr> Формат ЕНТ - 2023 </vt:lpstr>
      <vt:lpstr> Форма тестовых заданий*  </vt:lpstr>
      <vt:lpstr>Время тестирования и перерывы</vt:lpstr>
      <vt:lpstr>Запуск на тестирование</vt:lpstr>
      <vt:lpstr>Подача заявления на апелляцию на ЕНТ</vt:lpstr>
      <vt:lpstr>Презентация PowerPoint</vt:lpstr>
      <vt:lpstr>  Единое национальное тестирование - 2023</vt:lpstr>
      <vt:lpstr>   Единое национальное тестирование - 2023</vt:lpstr>
      <vt:lpstr>       </vt:lpstr>
      <vt:lpstr>Презентация PowerPoint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User</cp:lastModifiedBy>
  <cp:revision>225</cp:revision>
  <cp:lastPrinted>2022-11-28T04:33:30Z</cp:lastPrinted>
  <dcterms:created xsi:type="dcterms:W3CDTF">2021-11-19T05:52:33Z</dcterms:created>
  <dcterms:modified xsi:type="dcterms:W3CDTF">2022-12-27T09:46:10Z</dcterms:modified>
</cp:coreProperties>
</file>