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56" r:id="rId4"/>
    <p:sldMasterId id="2147483768" r:id="rId5"/>
    <p:sldMasterId id="2147483780" r:id="rId6"/>
  </p:sldMasterIdLst>
  <p:notesMasterIdLst>
    <p:notesMasterId r:id="rId27"/>
  </p:notesMasterIdLst>
  <p:sldIdLst>
    <p:sldId id="256" r:id="rId7"/>
    <p:sldId id="280" r:id="rId8"/>
    <p:sldId id="291" r:id="rId9"/>
    <p:sldId id="257" r:id="rId10"/>
    <p:sldId id="279" r:id="rId11"/>
    <p:sldId id="292" r:id="rId12"/>
    <p:sldId id="259" r:id="rId13"/>
    <p:sldId id="283" r:id="rId14"/>
    <p:sldId id="282" r:id="rId15"/>
    <p:sldId id="261" r:id="rId16"/>
    <p:sldId id="262" r:id="rId17"/>
    <p:sldId id="263" r:id="rId18"/>
    <p:sldId id="266" r:id="rId19"/>
    <p:sldId id="276" r:id="rId20"/>
    <p:sldId id="290" r:id="rId21"/>
    <p:sldId id="284" r:id="rId22"/>
    <p:sldId id="285" r:id="rId23"/>
    <p:sldId id="278" r:id="rId24"/>
    <p:sldId id="281" r:id="rId25"/>
    <p:sldId id="267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7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1CBDD-A8F5-4D86-BE59-D539AEE07D4A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421C4-88CD-43AE-B2BC-EF5F6513B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9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70C24-FCE1-4A51-BAAD-6053BC0008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469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70C24-FCE1-4A51-BAAD-6053BC0008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55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21C4-88CD-43AE-B2BC-EF5F6513B5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32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21C4-88CD-43AE-B2BC-EF5F6513B5A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32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D9F66-9EB5-410A-AAA4-140A9F9F5A79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69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20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5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1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63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36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619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66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05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75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76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17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69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498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71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45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9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31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49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4840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5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895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612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96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62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127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736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650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174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052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902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4591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27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436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22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420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709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703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339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562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526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7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4194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6336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210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8882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8190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6445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653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205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408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927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2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969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027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769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861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259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268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9153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6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7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4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5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8B04B-E228-4366-84CC-D0B6A56B2A9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1677E-5108-428B-AFEE-34C1F5921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2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4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5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0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5360" y="1122363"/>
            <a:ext cx="98298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НАЦИОНАЛЬНОЕ ТЕСТИРОВАНИЕ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 организаций среднего образования текущего года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9277" y="6126480"/>
            <a:ext cx="25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-Султан, 2020 год</a:t>
            </a:r>
          </a:p>
        </p:txBody>
      </p:sp>
    </p:spTree>
    <p:extLst>
      <p:ext uri="{BB962C8B-B14F-4D97-AF65-F5344CB8AC3E}">
        <p14:creationId xmlns:p14="http://schemas.microsoft.com/office/powerpoint/2010/main" val="305587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ЕНТ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325563"/>
            <a:ext cx="8122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работы: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ОЗНАКОМТЕСЬ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правилами проведения ЕНТ;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заполните служебные сектора листа ответов;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целостность, комплектность и качество печати книжки;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тестовые задания и заполните лист ответа;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СДАЙТЕ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 ответов и книжку дежурному по аудитории.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2137407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0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2361576"/>
            <a:ext cx="2214000" cy="295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1480" y="1036013"/>
            <a:ext cx="91592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Выходить из аудитории без разрешения и сопровождения представителя Министерства;</a:t>
            </a: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Переговариваться, пересаживаться с места на место, обмениваться материалами тестирования и выносить материалы тестирования с аудитории;</a:t>
            </a: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средствами мобильной связи и другими электронными устройствами, учебно-методическими пособиями, шпаргалками, калькулятором;</a:t>
            </a: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порчу материалов тестирования (листов ответа и книжки);</a:t>
            </a: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корректирующую жидкость, закрашивать сектора, не предусмотренные для этого (номер листа ответов);</a:t>
            </a: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истечению времени тестирования необходимо сдать материалы дежурному, в противном случае результаты не принимаются;</a:t>
            </a: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45000"/>
              <a:buFont typeface="Times New Roman" panose="02020603050405020304" pitchFamily="18" charset="0"/>
              <a:buChar char="×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Намеренную порчу системы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2342446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5" y="5121853"/>
            <a:ext cx="1325880" cy="16343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ЕНТ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5880" y="925453"/>
            <a:ext cx="982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Претендент сдает ЕНТ по желанию на казахском, русском или английском* языке.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25880" y="1325575"/>
            <a:ext cx="9631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*Сдающие ЕНТ на английском языке по желанию выбирают язык сдачи истории Казахстана: казахский или русский.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5880" y="1971894"/>
            <a:ext cx="10027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проводится по трем обязательным и двум профильным предметам: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6894" y="2372003"/>
            <a:ext cx="5374465" cy="2026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предметы:</a:t>
            </a:r>
          </a:p>
          <a:p>
            <a:pPr marL="342900" indent="-342900"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грамотность;</a:t>
            </a:r>
          </a:p>
          <a:p>
            <a:pPr marL="342900" indent="-342900"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Казахстан;</a:t>
            </a:r>
          </a:p>
          <a:p>
            <a:pPr marL="342900" indent="-342900"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чтения.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выбрать один правильный ответ из пяти предложенных. Количество тестовых заданий по каждому предмету - 20.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58001" y="2372003"/>
            <a:ext cx="5045491" cy="2026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профильных предмета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20 предлагается выбрать один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 из пяти предложенных, 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21 по 30 предлагается выбрать один или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правильных ответов.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тестовых заданий по каждому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профильному предмету – 30.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30299" y="5256258"/>
            <a:ext cx="56069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желанию, имеющие международные сертификаты, подтверждающие владение английским языком, не менее: IELTS - 6.0, TOEFL ITP не менее - 310 баллов, TOEFL IBT - 79 баллов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освобождаются от сдачи профильного предмета «Иностранный язык (английский)».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608" y="5151431"/>
            <a:ext cx="1422741" cy="160479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16893" y="4475534"/>
            <a:ext cx="11586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Выбравшие творческие группы образовательных программ сдают только грамотность чтения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историю Казахстана.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071351" y="5669887"/>
            <a:ext cx="2438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тестирования - 3 часа 50 минут.</a:t>
            </a:r>
          </a:p>
        </p:txBody>
      </p:sp>
    </p:spTree>
    <p:extLst>
      <p:ext uri="{BB962C8B-B14F-4D97-AF65-F5344CB8AC3E}">
        <p14:creationId xmlns:p14="http://schemas.microsoft.com/office/powerpoint/2010/main" val="2961212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-3502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249692"/>
            <a:ext cx="8473440" cy="25603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Объявляются государственной комиссией в тот же день;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Вывешиваются на информационном стенде по месту проведения;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Бумажный сертификат не выдается;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результатом тестирования можно ознакомиться на сайте                               www.testcenter.kz (при вводе ИКТ и ИИН тестируемого);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несогласии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результатами, тестируемый может подать на апелляцию.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920" y="3809999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03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-3502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0563" y="980741"/>
            <a:ext cx="11041276" cy="1036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на апелляцию принимаются до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13.00 часов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следующего дня после объявления результатов ЕНТ.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85311" y="2024295"/>
            <a:ext cx="44463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рассматривается в случаях</a:t>
            </a:r>
            <a:r>
              <a:rPr lang="ru-RU" sz="2000" dirty="0">
                <a:solidFill>
                  <a:prstClr val="black"/>
                </a:solidFill>
              </a:rPr>
              <a:t>: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080017" y="2564904"/>
            <a:ext cx="12344" cy="3512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351780" y="2412407"/>
            <a:ext cx="1963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84207" y="2414820"/>
            <a:ext cx="3322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техническим причинам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0568" y="2753792"/>
            <a:ext cx="54094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Правильный ответ не совпадает с кодом правильных ответов (указывается вариант правильного ответа);</a:t>
            </a:r>
          </a:p>
          <a:p>
            <a:pPr algn="just">
              <a:tabLst>
                <a:tab pos="5334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 Отсутствует правильный ответ;</a:t>
            </a:r>
          </a:p>
          <a:p>
            <a:pPr algn="just">
              <a:tabLst>
                <a:tab pos="441325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Имеется более одного правильного ответа в тестовых заданиях с выбором одного правильного ответа из всех предложенных (указываются все варианты правильных ответов);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  Некорректно составленное тестовое задание;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 Отсутствует фрагмент условия тестового задания (текст, схемы, рисунки, таблицы) в результате,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невозможно определить правильный ответ.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29888" y="2779338"/>
            <a:ext cx="54829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Считывание сканером закрашенного кружка, совпадающего с кодом каждого правильного ответа,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двух и более кружков;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Считывание сканером закрашенного кружка, совпадающего с кодом правильных ответов, как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пустой кружок;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   Дефектный лист ответов.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811" y="4826211"/>
            <a:ext cx="1345039" cy="134503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973" y="4810672"/>
            <a:ext cx="1297112" cy="126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59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3752"/>
            <a:ext cx="9144000" cy="754008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ЕНТ в августе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Выноска со стрелкой вниз 7"/>
          <p:cNvSpPr/>
          <p:nvPr/>
        </p:nvSpPr>
        <p:spPr>
          <a:xfrm>
            <a:off x="890348" y="767760"/>
            <a:ext cx="2888376" cy="1946381"/>
          </a:xfrm>
          <a:custGeom>
            <a:avLst/>
            <a:gdLst>
              <a:gd name="connsiteX0" fmla="*/ 0 w 3600400"/>
              <a:gd name="connsiteY0" fmla="*/ 0 h 4460916"/>
              <a:gd name="connsiteX1" fmla="*/ 3600400 w 3600400"/>
              <a:gd name="connsiteY1" fmla="*/ 0 h 4460916"/>
              <a:gd name="connsiteX2" fmla="*/ 3600400 w 3600400"/>
              <a:gd name="connsiteY2" fmla="*/ 2898569 h 4460916"/>
              <a:gd name="connsiteX3" fmla="*/ 2043767 w 3600400"/>
              <a:gd name="connsiteY3" fmla="*/ 2898569 h 4460916"/>
              <a:gd name="connsiteX4" fmla="*/ 2043767 w 3600400"/>
              <a:gd name="connsiteY4" fmla="*/ 3256006 h 4460916"/>
              <a:gd name="connsiteX5" fmla="*/ 2375832 w 3600400"/>
              <a:gd name="connsiteY5" fmla="*/ 3256006 h 4460916"/>
              <a:gd name="connsiteX6" fmla="*/ 1800200 w 3600400"/>
              <a:gd name="connsiteY6" fmla="*/ 4460916 h 4460916"/>
              <a:gd name="connsiteX7" fmla="*/ 1224568 w 3600400"/>
              <a:gd name="connsiteY7" fmla="*/ 3256006 h 4460916"/>
              <a:gd name="connsiteX8" fmla="*/ 1556633 w 3600400"/>
              <a:gd name="connsiteY8" fmla="*/ 3256006 h 4460916"/>
              <a:gd name="connsiteX9" fmla="*/ 1556633 w 3600400"/>
              <a:gd name="connsiteY9" fmla="*/ 2898569 h 4460916"/>
              <a:gd name="connsiteX10" fmla="*/ 0 w 3600400"/>
              <a:gd name="connsiteY10" fmla="*/ 2898569 h 4460916"/>
              <a:gd name="connsiteX11" fmla="*/ 0 w 3600400"/>
              <a:gd name="connsiteY11" fmla="*/ 0 h 4460916"/>
              <a:gd name="connsiteX0" fmla="*/ 0 w 3600400"/>
              <a:gd name="connsiteY0" fmla="*/ 0 h 3625174"/>
              <a:gd name="connsiteX1" fmla="*/ 3600400 w 3600400"/>
              <a:gd name="connsiteY1" fmla="*/ 0 h 3625174"/>
              <a:gd name="connsiteX2" fmla="*/ 3600400 w 3600400"/>
              <a:gd name="connsiteY2" fmla="*/ 2898569 h 3625174"/>
              <a:gd name="connsiteX3" fmla="*/ 2043767 w 3600400"/>
              <a:gd name="connsiteY3" fmla="*/ 2898569 h 3625174"/>
              <a:gd name="connsiteX4" fmla="*/ 2043767 w 3600400"/>
              <a:gd name="connsiteY4" fmla="*/ 3256006 h 3625174"/>
              <a:gd name="connsiteX5" fmla="*/ 2375832 w 3600400"/>
              <a:gd name="connsiteY5" fmla="*/ 3256006 h 3625174"/>
              <a:gd name="connsiteX6" fmla="*/ 1839529 w 3600400"/>
              <a:gd name="connsiteY6" fmla="*/ 3625174 h 3625174"/>
              <a:gd name="connsiteX7" fmla="*/ 1224568 w 3600400"/>
              <a:gd name="connsiteY7" fmla="*/ 3256006 h 3625174"/>
              <a:gd name="connsiteX8" fmla="*/ 1556633 w 3600400"/>
              <a:gd name="connsiteY8" fmla="*/ 3256006 h 3625174"/>
              <a:gd name="connsiteX9" fmla="*/ 1556633 w 3600400"/>
              <a:gd name="connsiteY9" fmla="*/ 2898569 h 3625174"/>
              <a:gd name="connsiteX10" fmla="*/ 0 w 3600400"/>
              <a:gd name="connsiteY10" fmla="*/ 2898569 h 3625174"/>
              <a:gd name="connsiteX11" fmla="*/ 0 w 3600400"/>
              <a:gd name="connsiteY11" fmla="*/ 0 h 362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00400" h="3625174">
                <a:moveTo>
                  <a:pt x="0" y="0"/>
                </a:moveTo>
                <a:lnTo>
                  <a:pt x="3600400" y="0"/>
                </a:lnTo>
                <a:lnTo>
                  <a:pt x="3600400" y="2898569"/>
                </a:lnTo>
                <a:lnTo>
                  <a:pt x="2043767" y="2898569"/>
                </a:lnTo>
                <a:lnTo>
                  <a:pt x="2043767" y="3256006"/>
                </a:lnTo>
                <a:lnTo>
                  <a:pt x="2375832" y="3256006"/>
                </a:lnTo>
                <a:lnTo>
                  <a:pt x="1839529" y="3625174"/>
                </a:lnTo>
                <a:lnTo>
                  <a:pt x="1224568" y="3256006"/>
                </a:lnTo>
                <a:lnTo>
                  <a:pt x="1556633" y="3256006"/>
                </a:lnTo>
                <a:lnTo>
                  <a:pt x="1556633" y="2898569"/>
                </a:lnTo>
                <a:lnTo>
                  <a:pt x="0" y="28985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endParaRPr lang="kk-K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не участвовавшие на ЕНТ или не набравшие пороговый балл</a:t>
            </a:r>
            <a:endParaRPr lang="ru-RU" sz="1500" b="1" u="sng" dirty="0"/>
          </a:p>
        </p:txBody>
      </p:sp>
      <p:sp>
        <p:nvSpPr>
          <p:cNvPr id="18" name="Выноска со стрелкой вниз 7"/>
          <p:cNvSpPr/>
          <p:nvPr/>
        </p:nvSpPr>
        <p:spPr>
          <a:xfrm>
            <a:off x="8409709" y="749678"/>
            <a:ext cx="3241964" cy="1982543"/>
          </a:xfrm>
          <a:custGeom>
            <a:avLst/>
            <a:gdLst>
              <a:gd name="connsiteX0" fmla="*/ 0 w 3600400"/>
              <a:gd name="connsiteY0" fmla="*/ 0 h 4460916"/>
              <a:gd name="connsiteX1" fmla="*/ 3600400 w 3600400"/>
              <a:gd name="connsiteY1" fmla="*/ 0 h 4460916"/>
              <a:gd name="connsiteX2" fmla="*/ 3600400 w 3600400"/>
              <a:gd name="connsiteY2" fmla="*/ 2898569 h 4460916"/>
              <a:gd name="connsiteX3" fmla="*/ 2043767 w 3600400"/>
              <a:gd name="connsiteY3" fmla="*/ 2898569 h 4460916"/>
              <a:gd name="connsiteX4" fmla="*/ 2043767 w 3600400"/>
              <a:gd name="connsiteY4" fmla="*/ 3256006 h 4460916"/>
              <a:gd name="connsiteX5" fmla="*/ 2375832 w 3600400"/>
              <a:gd name="connsiteY5" fmla="*/ 3256006 h 4460916"/>
              <a:gd name="connsiteX6" fmla="*/ 1800200 w 3600400"/>
              <a:gd name="connsiteY6" fmla="*/ 4460916 h 4460916"/>
              <a:gd name="connsiteX7" fmla="*/ 1224568 w 3600400"/>
              <a:gd name="connsiteY7" fmla="*/ 3256006 h 4460916"/>
              <a:gd name="connsiteX8" fmla="*/ 1556633 w 3600400"/>
              <a:gd name="connsiteY8" fmla="*/ 3256006 h 4460916"/>
              <a:gd name="connsiteX9" fmla="*/ 1556633 w 3600400"/>
              <a:gd name="connsiteY9" fmla="*/ 2898569 h 4460916"/>
              <a:gd name="connsiteX10" fmla="*/ 0 w 3600400"/>
              <a:gd name="connsiteY10" fmla="*/ 2898569 h 4460916"/>
              <a:gd name="connsiteX11" fmla="*/ 0 w 3600400"/>
              <a:gd name="connsiteY11" fmla="*/ 0 h 4460916"/>
              <a:gd name="connsiteX0" fmla="*/ 0 w 3600400"/>
              <a:gd name="connsiteY0" fmla="*/ 0 h 3625174"/>
              <a:gd name="connsiteX1" fmla="*/ 3600400 w 3600400"/>
              <a:gd name="connsiteY1" fmla="*/ 0 h 3625174"/>
              <a:gd name="connsiteX2" fmla="*/ 3600400 w 3600400"/>
              <a:gd name="connsiteY2" fmla="*/ 2898569 h 3625174"/>
              <a:gd name="connsiteX3" fmla="*/ 2043767 w 3600400"/>
              <a:gd name="connsiteY3" fmla="*/ 2898569 h 3625174"/>
              <a:gd name="connsiteX4" fmla="*/ 2043767 w 3600400"/>
              <a:gd name="connsiteY4" fmla="*/ 3256006 h 3625174"/>
              <a:gd name="connsiteX5" fmla="*/ 2375832 w 3600400"/>
              <a:gd name="connsiteY5" fmla="*/ 3256006 h 3625174"/>
              <a:gd name="connsiteX6" fmla="*/ 1839529 w 3600400"/>
              <a:gd name="connsiteY6" fmla="*/ 3625174 h 3625174"/>
              <a:gd name="connsiteX7" fmla="*/ 1224568 w 3600400"/>
              <a:gd name="connsiteY7" fmla="*/ 3256006 h 3625174"/>
              <a:gd name="connsiteX8" fmla="*/ 1556633 w 3600400"/>
              <a:gd name="connsiteY8" fmla="*/ 3256006 h 3625174"/>
              <a:gd name="connsiteX9" fmla="*/ 1556633 w 3600400"/>
              <a:gd name="connsiteY9" fmla="*/ 2898569 h 3625174"/>
              <a:gd name="connsiteX10" fmla="*/ 0 w 3600400"/>
              <a:gd name="connsiteY10" fmla="*/ 2898569 h 3625174"/>
              <a:gd name="connsiteX11" fmla="*/ 0 w 3600400"/>
              <a:gd name="connsiteY11" fmla="*/ 0 h 362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00400" h="3625174">
                <a:moveTo>
                  <a:pt x="0" y="0"/>
                </a:moveTo>
                <a:lnTo>
                  <a:pt x="3600400" y="0"/>
                </a:lnTo>
                <a:lnTo>
                  <a:pt x="3600400" y="2898569"/>
                </a:lnTo>
                <a:lnTo>
                  <a:pt x="2043767" y="2898569"/>
                </a:lnTo>
                <a:lnTo>
                  <a:pt x="2043767" y="3256006"/>
                </a:lnTo>
                <a:lnTo>
                  <a:pt x="2375832" y="3256006"/>
                </a:lnTo>
                <a:lnTo>
                  <a:pt x="1839529" y="3625174"/>
                </a:lnTo>
                <a:lnTo>
                  <a:pt x="1224568" y="3256006"/>
                </a:lnTo>
                <a:lnTo>
                  <a:pt x="1556633" y="3256006"/>
                </a:lnTo>
                <a:lnTo>
                  <a:pt x="1556633" y="2898569"/>
                </a:lnTo>
                <a:lnTo>
                  <a:pt x="0" y="28985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не участвовавшие на ЕНТ, не набравшие пороговый балл, не допущенные к ЕНТ, с аннулированными результатами ЕНТ </a:t>
            </a:r>
            <a:endParaRPr lang="ru-RU" sz="1500" b="1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21346" y="2839466"/>
            <a:ext cx="3814205" cy="8955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*могут зачислиться в ВУЗ на платной основе до завершения текущего учебного года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0846" y="2810376"/>
            <a:ext cx="3807379" cy="9246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сдать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ЕНТ в августе</a:t>
            </a:r>
          </a:p>
          <a:p>
            <a:pPr algn="ctr"/>
            <a:endParaRPr lang="ru-RU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30090"/>
              </p:ext>
            </p:extLst>
          </p:nvPr>
        </p:nvGraphicFramePr>
        <p:xfrm>
          <a:off x="1384664" y="4635172"/>
          <a:ext cx="10102575" cy="2037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05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52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5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приема заявлений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ЕНТ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564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 15 декабря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по 20 января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740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 15 февраля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по 31 марта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692"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 30 апреля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 по 5 июля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6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июля по 3 августа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по 20 августа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76501" y="3887094"/>
            <a:ext cx="867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*Примечание: лица, зачисленные в ВУЗ на платной основе до завершения текущего учебного года могут сдать ЕНТ в течении текущего учебного года</a:t>
            </a:r>
            <a:endParaRPr lang="ru-RU" dirty="0"/>
          </a:p>
        </p:txBody>
      </p:sp>
      <p:pic>
        <p:nvPicPr>
          <p:cNvPr id="10" name="Picture 2" descr="3d человечки - Создать мем - Meme-arsenal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517" y="767760"/>
            <a:ext cx="2687933" cy="3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021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229" y="2885019"/>
            <a:ext cx="2303900" cy="18719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504" y="-124716"/>
            <a:ext cx="10972800" cy="1143000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экзамены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8" y="915929"/>
            <a:ext cx="118272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(документов) для сдачи творческих экзаменов по группам образовательных программ высшего образования, требующих творческой подготовки осуществляется в ВУЗах.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29376" y="1772819"/>
            <a:ext cx="3552395" cy="725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заявлений: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 июня по 7 июля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69124" y="1772817"/>
            <a:ext cx="3552395" cy="725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экзамена: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8 по 13 июля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92" y="288501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зачислении в ВУЗ учитываются баллы: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История Казахстана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Грамотность чтения</a:t>
            </a:r>
          </a:p>
        </p:txBody>
      </p:sp>
      <p:sp>
        <p:nvSpPr>
          <p:cNvPr id="7" name="Плюс 6"/>
          <p:cNvSpPr/>
          <p:nvPr/>
        </p:nvSpPr>
        <p:spPr>
          <a:xfrm>
            <a:off x="3405573" y="3344734"/>
            <a:ext cx="360379" cy="216024"/>
          </a:xfrm>
          <a:prstGeom prst="mathPl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83765" y="3300514"/>
            <a:ext cx="2543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3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творческих экзамена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2692" y="4365107"/>
            <a:ext cx="871262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по каждому творческому экзамену - 40 баллов.</a:t>
            </a:r>
            <a:endParaRPr lang="ru-RU" sz="15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2692" y="5251077"/>
            <a:ext cx="11543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на группы образовательных программ, требующих творческой подготовки, участвуют в конкурсе на присуждение образовательного гранта по одной группе образовательных программ и указывают в заявлении ВУЗ, где они сдавали творческий экзамен.</a:t>
            </a:r>
          </a:p>
        </p:txBody>
      </p:sp>
    </p:spTree>
    <p:extLst>
      <p:ext uri="{BB962C8B-B14F-4D97-AF65-F5344CB8AC3E}">
        <p14:creationId xmlns:p14="http://schemas.microsoft.com/office/powerpoint/2010/main" val="1173490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3" y="1849591"/>
            <a:ext cx="3348879" cy="333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экзамены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0647" y="168119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поступающих и проведение специального экзамена для поступления по области образования "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осуществляется в ВУЗе, по области образования "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 и социальное обеспечение (медицина)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– по месту нахождения организации образования в области здравоохранения или медицинских факультетов ВУЗов: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8902" y="4804731"/>
            <a:ext cx="3614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 июня по 24 августа*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85936" y="5907812"/>
            <a:ext cx="96695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*по проектам вносимых изменений и дополнений в нормативно-правовые акты в текущем году.</a:t>
            </a:r>
          </a:p>
          <a:p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5" y="2253257"/>
            <a:ext cx="2068128" cy="2263329"/>
          </a:xfrm>
          <a:prstGeom prst="rect">
            <a:avLst/>
          </a:prstGeom>
        </p:spPr>
      </p:pic>
      <p:sp>
        <p:nvSpPr>
          <p:cNvPr id="9" name="Выноска со стрелкой вниз 8"/>
          <p:cNvSpPr/>
          <p:nvPr/>
        </p:nvSpPr>
        <p:spPr>
          <a:xfrm>
            <a:off x="2820647" y="1681195"/>
            <a:ext cx="6096000" cy="3082284"/>
          </a:xfrm>
          <a:prstGeom prst="downArrowCallout">
            <a:avLst>
              <a:gd name="adj1" fmla="val 7577"/>
              <a:gd name="adj2" fmla="val 25000"/>
              <a:gd name="adj3" fmla="val 25000"/>
              <a:gd name="adj4" fmla="val 6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56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836" y="3196098"/>
            <a:ext cx="2143125" cy="213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079" y="1434860"/>
            <a:ext cx="93924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конкурсе на присуждение гранта поступающий подает следующие документы в приемную комиссию ВУЗа: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заявление на бланке установленного образца или через систему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-приложения;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документ об образовании (подлинник);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медицинскую справку по форме 086-У в электронном формате;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копию документа, удостоверяющего личность;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копию международного сертификата IELTS, TOEFL IBT, TOEFL ITP (при наличии).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073" y="144690"/>
            <a:ext cx="11296395" cy="98954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 присуждение образовательного гранта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15445" y="4793266"/>
            <a:ext cx="2304256" cy="736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заявлений: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13 по 20 июля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05116" y="4793266"/>
            <a:ext cx="2979360" cy="736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Проведение: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21 июля по 1 августа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20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-101312"/>
            <a:ext cx="8229600" cy="1143000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1353" y="919276"/>
            <a:ext cx="111105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студентов в ВУЗы проводится приемными комиссиями ВУЗов с 10 по 25 августа календарного года.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2089" y="1852092"/>
            <a:ext cx="8200719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приемную комиссию ВУЗа поступающие к заявлению о приеме прилагают: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Документ об общем среднем или техническом и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профессиональном,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образовании (подлинник);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6 фотокарточек размером 3 x 4 сантиметра;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Медицинскую справку по форме 086-У в электронном формате;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Выписку из ведомости (для поступающих по  группам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высшего образования,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требующим специальной и (или) творческой подготовки, в том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по областям образования «Педагогические науки» и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«Здравоохранение и социальное обеспечение (медицина)»);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Свидетельство о присуждении образовательного гранта (при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наличии);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Международный сертификат IELTS,TOEFL ITP, TOEFL IBT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800" y="2566522"/>
            <a:ext cx="2016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6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97" y="4280809"/>
            <a:ext cx="1827203" cy="2088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31504" y="876510"/>
            <a:ext cx="88569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endParaRPr lang="kk-KZ" sz="1600" dirty="0">
              <a:latin typeface="Palatino Linotype" panose="02040502050505030304" pitchFamily="18" charset="0"/>
            </a:endParaRPr>
          </a:p>
          <a:p>
            <a:pPr indent="534988"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   Изменены сроки приема заявлений: с 1 по </a:t>
            </a:r>
            <a:r>
              <a:rPr lang="kk-KZ" sz="2400">
                <a:latin typeface="Times New Roman" panose="02020603050405020304" pitchFamily="18" charset="0"/>
                <a:cs typeface="Times New Roman" panose="02020603050405020304" pitchFamily="18" charset="0"/>
              </a:rPr>
              <a:t>30 апреля;</a:t>
            </a: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4988"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казахской национальности, не являющиеся гражданами РК, выпускники школ текущего года, окончившие школу за рубежом вместо документов об окончании школы предоставят справку с организации среднего образования, в которой он обучается, в произвольной форме с нотариально засвидетельствованным переводом на государственном или русском языке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44500"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Медицинская справка 086-У заменена на электронный формат;</a:t>
            </a:r>
          </a:p>
          <a:p>
            <a:pPr indent="444500" algn="just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Бумажный сертификат ЕНТ заменен на электронный сертификат;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002" y="153452"/>
            <a:ext cx="912099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750"/>
              </a:spcBef>
            </a:pPr>
            <a:r>
              <a:rPr lang="ru-RU" sz="3600" b="1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Новшества ЕНТ – 2020 </a:t>
            </a:r>
          </a:p>
        </p:txBody>
      </p:sp>
    </p:spTree>
    <p:extLst>
      <p:ext uri="{BB962C8B-B14F-4D97-AF65-F5344CB8AC3E}">
        <p14:creationId xmlns:p14="http://schemas.microsoft.com/office/powerpoint/2010/main" val="2505783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9" y="2617464"/>
            <a:ext cx="2665095" cy="19962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-3502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ЕНТ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3776" y="141191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пробное тестирование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Национального центра тестирования: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4640" y="2119798"/>
            <a:ext cx="41512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https://prob-ent.testcenter.kz/#/login</a:t>
            </a:r>
            <a:endParaRPr lang="ru-RU" sz="20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639" y="4829385"/>
            <a:ext cx="478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тесту бесплатный (на </a:t>
            </a:r>
            <a:r>
              <a:rPr lang="ru-RU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карантина),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только </a:t>
            </a:r>
            <a:r>
              <a:rPr lang="ru-RU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ИИН</a:t>
            </a: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29776" y="144711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приобретения учебно-методических пособий в филиалах Национального центра тестирования: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016" y="2617463"/>
            <a:ext cx="3785824" cy="221761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729776" y="4829373"/>
            <a:ext cx="4202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одного пособия – 414 тенге.</a:t>
            </a:r>
            <a:endParaRPr lang="ru-RU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97" y="4373232"/>
            <a:ext cx="1827203" cy="2088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07648" y="798375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 sz="2000" b="1">
                <a:latin typeface="Palatino Linotype" panose="02040502050505030304" pitchFamily="18" charset="0"/>
              </a:defRPr>
            </a:lvl1pPr>
          </a:lstStyle>
          <a:p>
            <a:endParaRPr lang="kk-KZ" dirty="0"/>
          </a:p>
          <a:p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5) 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у поступающего запрещенных предметов в ходе запуска на тестирование, поступающий не допускается на данное тестирование, а также на последующие  ЕНТ в текущем году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6)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у поступающего запрещенных предметов во время ЕНТ, результаты тестирования аннулируются и поступающий не допускается на ЕНТ в текущем году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7) Поступающий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овлекший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«подставное лицо» на ЕНТ, не допускается на тестирование  в текущем году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8)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ЕНТ до 25 августа календарного года будет производиться анализ видеозаписей. В случае 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обнаружения у поступающего использование запрещенных предметов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ЕНТ и конкурса будут аннулированы.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002" y="153452"/>
            <a:ext cx="912099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750"/>
              </a:spcBef>
            </a:pPr>
            <a:r>
              <a:rPr lang="ru-RU" sz="3600" b="1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Новшества ЕНТ – 2020 </a:t>
            </a:r>
          </a:p>
        </p:txBody>
      </p:sp>
    </p:spTree>
    <p:extLst>
      <p:ext uri="{BB962C8B-B14F-4D97-AF65-F5344CB8AC3E}">
        <p14:creationId xmlns:p14="http://schemas.microsoft.com/office/powerpoint/2010/main" val="271056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0520" y="1432560"/>
            <a:ext cx="8656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30 апреля.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 июня по 5 июля.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проведения ЕНТ.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ЕНТ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1661160"/>
            <a:ext cx="2510165" cy="2880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3820" y="5402878"/>
            <a:ext cx="12024360" cy="134844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введенным режимом чрезвычайного положения прием документов осуществляется с 15 апреля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10 мая.</a:t>
            </a:r>
          </a:p>
        </p:txBody>
      </p:sp>
    </p:spTree>
    <p:extLst>
      <p:ext uri="{BB962C8B-B14F-4D97-AF65-F5344CB8AC3E}">
        <p14:creationId xmlns:p14="http://schemas.microsoft.com/office/powerpoint/2010/main" val="143994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2755088"/>
            <a:ext cx="2880000" cy="288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онлайн режиме)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" y="1460794"/>
            <a:ext cx="86563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Зайти на сайт: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egov.kz/services/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CMDSearch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/#/declaration/0/</a:t>
            </a:r>
            <a:r>
              <a:rPr lang="ru-RU" dirty="0"/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по ИИН регистрацию в базе мобильных граждан, если Вы не зарегистрированы необходимо зарегистрироваться со своим номером телефона.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Зайти на сайт: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ent2020.testcenter.kz</a:t>
            </a:r>
            <a:r>
              <a:rPr lang="ru-RU" dirty="0"/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Указать электронную почту;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данную электронную почту поступит логин и пароль для авторизации.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Пройти обязательную регистрацию в системе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ID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возможна при наличии удостоверения личности или паспорта.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Внести регистрационные данные;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претендента и организация образования выводятся с НОБД после указания ИИН. В случае неверных данных необходимо обратиться в пункт проведения ЕНТ.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успешного прохождения всех этапов Вы увидите сообщение «Ваша заявка принята».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" y="1109971"/>
            <a:ext cx="5058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выпускников, которым ЕСТЬ 18 лет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018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2536147"/>
            <a:ext cx="2880000" cy="288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060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онлайн режиме)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455" y="1261200"/>
            <a:ext cx="1057355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Зайти на сайт: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egov.kz/services/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CMDSearch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/#/declaration/0/</a:t>
            </a:r>
            <a:r>
              <a:rPr lang="ru-RU" dirty="0"/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по ИИН регистрацию в базе мобильных граждан, если Вы не зарегистрированы необходимо зарегистрироваться со своим номером телефона. Также необходимо пройти регистрацию и Вашему законному представителю со своим номером телефона.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Законному представителю зайти на сайт: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did.gov.kz</a:t>
            </a:r>
            <a:r>
              <a:rPr lang="ru-RU" dirty="0"/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Пройти обязательную регистрацию в системе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ID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добавить ИИН ребенка;</a:t>
            </a:r>
            <a:endParaRPr lang="ru-RU" sz="2000" dirty="0"/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возможна при наличии удостоверения личности или паспорта. После добавления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ИИНа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действия законного представителя заканчиваются.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/>
              <a:t>.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Претендент должен зайти на сайт: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ent2020.testcenter.kz</a:t>
            </a:r>
            <a:r>
              <a:rPr lang="ru-RU" sz="2000" dirty="0"/>
              <a:t>;</a:t>
            </a:r>
            <a:endParaRPr lang="ru-RU" dirty="0"/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Указать электронную почту;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данную электронную почту поступит логин и пароль для авторизации.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Пройти обязательную регистрацию в системе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ID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возможна при наличии удостоверения личности или паспорта. Регистрацию необходимо проходить со своим номером телефона.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регистрационные данные;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претендента и организация образования выводятся с НОБД после указания ИИН. В случае неверных данных необходимо обратиться в пункт проведения ЕНТ.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успешного прохождения всех этапов Вы увидите сообщение «Ваша заявка принята».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455" y="837242"/>
            <a:ext cx="4965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выпускников, которым НЕТ 18 лет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964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145" y="1850753"/>
            <a:ext cx="2163200" cy="288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(традиционным способом)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" y="2775060"/>
            <a:ext cx="8656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по форме (подается в ППЕНТ);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фотокарточки размером 3 x 4 сантиметра;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документа, удостоверяющего личность.</a:t>
            </a:r>
          </a:p>
          <a:p>
            <a:pPr indent="352425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лица, не достигшие шестнадцати лет и не имеющие документ, удостоверяющий личность, предоставляют копию свидетельства о рождении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с организации среднего образования, в которой он обучается.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" y="2076271"/>
            <a:ext cx="86563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подачи заявления необходимо обратиться в ППЕНТ и предоставить следующие документы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0560" y="4546087"/>
            <a:ext cx="908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регистрации претенденту выдается расписка о принятии документов.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0560" y="4965344"/>
            <a:ext cx="11202785" cy="179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режимом ЧП, данные лица могут направить сведения через школу или непосредственно сотруднику пункта проведения ЕНТ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электронная почта и т. д.), в соответствии с формой заявления, утвержденной приказом министра образования и науки Республики Казахстан от 2 мая 2017 года № 204 «Об утверждении Правил проведения Единого национального тестирования»</a:t>
            </a:r>
          </a:p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снятия режима чрезвычайного положения необходимо обратиться и предоставить (до начала ЕНТ) документы в пункт проведения ЕНТ.</a:t>
            </a:r>
            <a:endParaRPr lang="ru-RU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559" y="1161871"/>
            <a:ext cx="11202785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традиционным способом возможно только при отсутствии удостоверения личности или паспорта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84" y="4110940"/>
            <a:ext cx="3788129" cy="252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пропуска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3120" y="910076"/>
            <a:ext cx="8656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приема заявлений и определения сроков и пунктов проведения 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" y="2048843"/>
            <a:ext cx="5257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лиц, подавших заявление в онлайн режиме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информацией (о месте, дате, времени проведения, аудиторией) можно в личном кабинете на сайте: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ent2020.testcenter.kz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42660" y="2048837"/>
            <a:ext cx="30480" cy="42757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55080" y="2048849"/>
            <a:ext cx="5257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лиц, подавших заявление традиционным способом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снятия режима ЧП обратиться в пункт проведения ЕНТ для получения пропуска (обязательно при себе иметь удостоверение личности).</a:t>
            </a:r>
          </a:p>
          <a:p>
            <a:endParaRPr lang="ru-RU" sz="2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881" y="4441140"/>
            <a:ext cx="2686567" cy="21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6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27" y="3597112"/>
            <a:ext cx="2072640" cy="27707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на тестирование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27760" y="1154040"/>
            <a:ext cx="68122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запуска на тестирование при себе необходимо иметь: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личности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на тестирование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подавших заявление традиционным способом.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Ручку с черной или синей пастой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049" y="1269921"/>
            <a:ext cx="2026455" cy="22847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597112"/>
            <a:ext cx="2351724" cy="23517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4413" y="4012984"/>
            <a:ext cx="37747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запрещенных предметов в зоне проверки металлоискателем, составляется акт и претендент не допускается к тестированию в текущем году.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28195" y="4012990"/>
            <a:ext cx="327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Поступающий, вовлекший к участию в тестировании «подставное лицо», не допускается к тестированию в текущем году.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6093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</TotalTime>
  <Words>1969</Words>
  <Application>Microsoft Office PowerPoint</Application>
  <PresentationFormat>Широкоэкранный</PresentationFormat>
  <Paragraphs>214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Calibri</vt:lpstr>
      <vt:lpstr>Calibri Light</vt:lpstr>
      <vt:lpstr>Palatino Linotype</vt:lpstr>
      <vt:lpstr>Times New Roman</vt:lpstr>
      <vt:lpstr>Wingdings</vt:lpstr>
      <vt:lpstr>office theme</vt:lpstr>
      <vt:lpstr>Тема Office</vt:lpstr>
      <vt:lpstr>1_Тема Office</vt:lpstr>
      <vt:lpstr>3_Тема Office</vt:lpstr>
      <vt:lpstr>4_Тема Office</vt:lpstr>
      <vt:lpstr>5_Тема Office</vt:lpstr>
      <vt:lpstr>ЕДИНОЕ НАЦИОНАЛЬНОЕ ТЕСТИРОВАНИЕ</vt:lpstr>
      <vt:lpstr>Презентация PowerPoint</vt:lpstr>
      <vt:lpstr>Презентация PowerPoint</vt:lpstr>
      <vt:lpstr>Сроки ЕНТ</vt:lpstr>
      <vt:lpstr>Подача заявления (в онлайн режиме)</vt:lpstr>
      <vt:lpstr>Подача заявления (в онлайн режиме)</vt:lpstr>
      <vt:lpstr>Подача заявления (традиционным способом)</vt:lpstr>
      <vt:lpstr>Получение пропуска </vt:lpstr>
      <vt:lpstr>Запуск на тестирование</vt:lpstr>
      <vt:lpstr>Проведение ЕНТ</vt:lpstr>
      <vt:lpstr>Запрещается</vt:lpstr>
      <vt:lpstr>Формат ЕНТ</vt:lpstr>
      <vt:lpstr>Результаты</vt:lpstr>
      <vt:lpstr>Апелляция</vt:lpstr>
      <vt:lpstr>ЕНТ в августе</vt:lpstr>
      <vt:lpstr>Творческие экзамены</vt:lpstr>
      <vt:lpstr>Специальные экзамены</vt:lpstr>
      <vt:lpstr>Конкурс на присуждение образовательного гранта  высшего образования</vt:lpstr>
      <vt:lpstr>Зачисление</vt:lpstr>
      <vt:lpstr>Подготовка к ЕНТ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ЕДИНОЕ НАЦИОНАЛЬНОЕ ТЕСТИРОВАНИЕ</dc:title>
  <dc:creator>Рустам</dc:creator>
  <cp:lastModifiedBy>Windows User</cp:lastModifiedBy>
  <cp:revision>94</cp:revision>
  <cp:lastPrinted>2020-04-29T08:36:38Z</cp:lastPrinted>
  <dcterms:created xsi:type="dcterms:W3CDTF">2020-03-31T17:07:04Z</dcterms:created>
  <dcterms:modified xsi:type="dcterms:W3CDTF">2020-05-04T03:44:45Z</dcterms:modified>
</cp:coreProperties>
</file>