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002060"/>
    <a:srgbClr val="6381A2"/>
    <a:srgbClr val="0060A8"/>
    <a:srgbClr val="D2DEE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0" autoAdjust="0"/>
    <p:restoredTop sz="94660"/>
  </p:normalViewPr>
  <p:slideViewPr>
    <p:cSldViewPr snapToGrid="0">
      <p:cViewPr varScale="1">
        <p:scale>
          <a:sx n="97" d="100"/>
          <a:sy n="97" d="100"/>
        </p:scale>
        <p:origin x="5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0E89A-E101-41CA-AE8D-E31E3DB60E78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36D93-B4D4-47B5-A183-F862B1DD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868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36D93-B4D4-47B5-A183-F862B1DDC98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706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36D93-B4D4-47B5-A183-F862B1DDC98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154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36D93-B4D4-47B5-A183-F862B1DDC98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120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36D93-B4D4-47B5-A183-F862B1DDC98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52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36D93-B4D4-47B5-A183-F862B1DDC98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21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36D93-B4D4-47B5-A183-F862B1DDC98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14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36D93-B4D4-47B5-A183-F862B1DDC98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68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36D93-B4D4-47B5-A183-F862B1DDC98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84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36D93-B4D4-47B5-A183-F862B1DDC98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85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36D93-B4D4-47B5-A183-F862B1DDC98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60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36D93-B4D4-47B5-A183-F862B1DDC98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93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36D93-B4D4-47B5-A183-F862B1DDC98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55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36D93-B4D4-47B5-A183-F862B1DDC98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81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A43C2-5482-48E0-AFD4-C31AF3823C37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A935-EB96-47B3-B285-62E4E904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33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A43C2-5482-48E0-AFD4-C31AF3823C37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A935-EB96-47B3-B285-62E4E904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24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A43C2-5482-48E0-AFD4-C31AF3823C37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A935-EB96-47B3-B285-62E4E904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007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A43C2-5482-48E0-AFD4-C31AF3823C37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A935-EB96-47B3-B285-62E4E904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899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A43C2-5482-48E0-AFD4-C31AF3823C37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A935-EB96-47B3-B285-62E4E904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10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A43C2-5482-48E0-AFD4-C31AF3823C37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A935-EB96-47B3-B285-62E4E904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72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A43C2-5482-48E0-AFD4-C31AF3823C37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A935-EB96-47B3-B285-62E4E904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71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A43C2-5482-48E0-AFD4-C31AF3823C37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A935-EB96-47B3-B285-62E4E904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7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A43C2-5482-48E0-AFD4-C31AF3823C37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A935-EB96-47B3-B285-62E4E904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52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A43C2-5482-48E0-AFD4-C31AF3823C37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A935-EB96-47B3-B285-62E4E904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194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A43C2-5482-48E0-AFD4-C31AF3823C37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A935-EB96-47B3-B285-62E4E904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33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A43C2-5482-48E0-AFD4-C31AF3823C37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9A935-EB96-47B3-B285-62E4E904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124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7" name="Группа 40"/>
          <p:cNvGrpSpPr>
            <a:grpSpLocks/>
          </p:cNvGrpSpPr>
          <p:nvPr/>
        </p:nvGrpSpPr>
        <p:grpSpPr bwMode="auto">
          <a:xfrm>
            <a:off x="0" y="1"/>
            <a:ext cx="11144251" cy="946150"/>
            <a:chOff x="0" y="0"/>
            <a:chExt cx="5886644" cy="928676"/>
          </a:xfrm>
        </p:grpSpPr>
        <p:sp>
          <p:nvSpPr>
            <p:cNvPr id="39" name="Прямоугольник 38">
              <a:extLst>
                <a:ext uri="{FF2B5EF4-FFF2-40B4-BE49-F238E27FC236}">
                  <a16:creationId xmlns:a16="http://schemas.microsoft.com/office/drawing/2014/main" id="{99A643D7-FD9D-4326-ACF6-C38C1DD91DEE}"/>
                </a:ext>
              </a:extLst>
            </p:cNvPr>
            <p:cNvSpPr/>
            <p:nvPr/>
          </p:nvSpPr>
          <p:spPr>
            <a:xfrm>
              <a:off x="0" y="0"/>
              <a:ext cx="5286240" cy="928676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40" name="Блок-схема: сохраненные данные 39">
              <a:extLst>
                <a:ext uri="{FF2B5EF4-FFF2-40B4-BE49-F238E27FC236}">
                  <a16:creationId xmlns:a16="http://schemas.microsoft.com/office/drawing/2014/main" id="{807F1A20-17E3-47C2-8E68-DB419AC672F5}"/>
                </a:ext>
              </a:extLst>
            </p:cNvPr>
            <p:cNvSpPr/>
            <p:nvPr/>
          </p:nvSpPr>
          <p:spPr>
            <a:xfrm>
              <a:off x="4500236" y="0"/>
              <a:ext cx="1386408" cy="928676"/>
            </a:xfrm>
            <a:prstGeom prst="flowChartOnlineStorag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/>
            </a:p>
          </p:txBody>
        </p:sp>
      </p:grp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7E233ADB-5EF9-4E5C-95A9-B3ACCBC37760}"/>
              </a:ext>
            </a:extLst>
          </p:cNvPr>
          <p:cNvSpPr/>
          <p:nvPr/>
        </p:nvSpPr>
        <p:spPr>
          <a:xfrm>
            <a:off x="0" y="6572251"/>
            <a:ext cx="12192000" cy="285749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3082" name="TextBox 63"/>
          <p:cNvSpPr txBox="1">
            <a:spLocks noChangeArrowheads="1"/>
          </p:cNvSpPr>
          <p:nvPr/>
        </p:nvSpPr>
        <p:spPr bwMode="auto">
          <a:xfrm>
            <a:off x="11885506" y="6525297"/>
            <a:ext cx="306494" cy="37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867" b="1" dirty="0" smtClean="0">
                <a:solidFill>
                  <a:schemeClr val="bg1"/>
                </a:solidFill>
              </a:rPr>
              <a:t>1</a:t>
            </a:r>
            <a:endParaRPr lang="ru-RU" altLang="ru-RU" sz="1867" b="1" dirty="0">
              <a:solidFill>
                <a:schemeClr val="bg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-279399" y="149910"/>
            <a:ext cx="11366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8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КГУ «ЦЕНТР МЕТОДИЧЕСКОЙ РАБОТЫ И ИНФОРМАЦИОННЫХ ТЕХНОЛОГИЙ</a:t>
            </a:r>
          </a:p>
          <a:p>
            <a:pPr algn="ctr" defTabSz="914378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СФЕРЕ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ОБРАЗОВАНИЯ» 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 descr="C:\Users\XTreme.ws\Desktop\ЦМРиИТО\Эмблема.jp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11087101" y="69157"/>
            <a:ext cx="876995" cy="876994"/>
          </a:xfrm>
          <a:prstGeom prst="ellipse">
            <a:avLst/>
          </a:prstGeom>
          <a:noFill/>
          <a:effectLst>
            <a:outerShdw blurRad="4953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725715" y="1602735"/>
            <a:ext cx="10566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006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особенностях организации учебно-воспитательного процесса в организациях среднего </a:t>
            </a:r>
            <a:r>
              <a:rPr lang="ru-RU" sz="4800" b="1" dirty="0" smtClean="0">
                <a:solidFill>
                  <a:srgbClr val="006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</a:p>
          <a:p>
            <a:pPr algn="ctr"/>
            <a:r>
              <a:rPr lang="ru-RU" sz="4800" b="1" dirty="0" smtClean="0">
                <a:solidFill>
                  <a:srgbClr val="006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>
                <a:solidFill>
                  <a:srgbClr val="006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2021-2022 учебном году» </a:t>
            </a:r>
          </a:p>
        </p:txBody>
      </p:sp>
    </p:spTree>
    <p:extLst>
      <p:ext uri="{BB962C8B-B14F-4D97-AF65-F5344CB8AC3E}">
        <p14:creationId xmlns:p14="http://schemas.microsoft.com/office/powerpoint/2010/main" val="110687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7" name="Группа 40"/>
          <p:cNvGrpSpPr>
            <a:grpSpLocks/>
          </p:cNvGrpSpPr>
          <p:nvPr/>
        </p:nvGrpSpPr>
        <p:grpSpPr bwMode="auto">
          <a:xfrm>
            <a:off x="0" y="1"/>
            <a:ext cx="11144251" cy="946150"/>
            <a:chOff x="0" y="0"/>
            <a:chExt cx="5886644" cy="928676"/>
          </a:xfrm>
        </p:grpSpPr>
        <p:sp>
          <p:nvSpPr>
            <p:cNvPr id="39" name="Прямоугольник 38">
              <a:extLst>
                <a:ext uri="{FF2B5EF4-FFF2-40B4-BE49-F238E27FC236}">
                  <a16:creationId xmlns:a16="http://schemas.microsoft.com/office/drawing/2014/main" id="{99A643D7-FD9D-4326-ACF6-C38C1DD91DEE}"/>
                </a:ext>
              </a:extLst>
            </p:cNvPr>
            <p:cNvSpPr/>
            <p:nvPr/>
          </p:nvSpPr>
          <p:spPr>
            <a:xfrm>
              <a:off x="0" y="0"/>
              <a:ext cx="5286240" cy="928676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40" name="Блок-схема: сохраненные данные 39">
              <a:extLst>
                <a:ext uri="{FF2B5EF4-FFF2-40B4-BE49-F238E27FC236}">
                  <a16:creationId xmlns:a16="http://schemas.microsoft.com/office/drawing/2014/main" id="{807F1A20-17E3-47C2-8E68-DB419AC672F5}"/>
                </a:ext>
              </a:extLst>
            </p:cNvPr>
            <p:cNvSpPr/>
            <p:nvPr/>
          </p:nvSpPr>
          <p:spPr>
            <a:xfrm>
              <a:off x="4500236" y="0"/>
              <a:ext cx="1386408" cy="928676"/>
            </a:xfrm>
            <a:prstGeom prst="flowChartOnlineStorag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/>
            </a:p>
          </p:txBody>
        </p:sp>
      </p:grp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7E233ADB-5EF9-4E5C-95A9-B3ACCBC37760}"/>
              </a:ext>
            </a:extLst>
          </p:cNvPr>
          <p:cNvSpPr/>
          <p:nvPr/>
        </p:nvSpPr>
        <p:spPr>
          <a:xfrm>
            <a:off x="0" y="6572251"/>
            <a:ext cx="12192000" cy="285749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3082" name="TextBox 63"/>
          <p:cNvSpPr txBox="1">
            <a:spLocks noChangeArrowheads="1"/>
          </p:cNvSpPr>
          <p:nvPr/>
        </p:nvSpPr>
        <p:spPr bwMode="auto">
          <a:xfrm>
            <a:off x="11763678" y="6525297"/>
            <a:ext cx="428322" cy="37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867" b="1" dirty="0" smtClean="0">
                <a:solidFill>
                  <a:schemeClr val="bg1"/>
                </a:solidFill>
              </a:rPr>
              <a:t>1</a:t>
            </a:r>
            <a:r>
              <a:rPr lang="ru-RU" altLang="ru-RU" sz="1867" b="1" dirty="0" smtClean="0">
                <a:solidFill>
                  <a:schemeClr val="bg1"/>
                </a:solidFill>
              </a:rPr>
              <a:t>0</a:t>
            </a:r>
            <a:endParaRPr lang="ru-RU" altLang="ru-RU" sz="1867" b="1" dirty="0">
              <a:solidFill>
                <a:schemeClr val="bg1"/>
              </a:solidFill>
            </a:endParaRPr>
          </a:p>
        </p:txBody>
      </p:sp>
      <p:pic>
        <p:nvPicPr>
          <p:cNvPr id="13" name="Picture 2" descr="C:\Users\XTreme.ws\Desktop\ЦМРиИТО\Эмблема.jp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11087101" y="69157"/>
            <a:ext cx="876995" cy="876994"/>
          </a:xfrm>
          <a:prstGeom prst="ellipse">
            <a:avLst/>
          </a:prstGeom>
          <a:noFill/>
          <a:effectLst>
            <a:outerShdw blurRad="4953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1" name="Прямоугольник 10"/>
          <p:cNvSpPr/>
          <p:nvPr/>
        </p:nvSpPr>
        <p:spPr>
          <a:xfrm>
            <a:off x="-149026" y="119133"/>
            <a:ext cx="113665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8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ОСОБЕННОСТИ ОРГАНИЗАЦИИ ОБРАЗОВАТЕЛЬНОГО ПРОЦЕССА</a:t>
            </a:r>
            <a:endParaRPr lang="ru-RU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defTabSz="914378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ОРГАНИЗАЦИЯХ СРЕДНЕГО ОБРАЗОВАНИЯ</a:t>
            </a:r>
            <a:endParaRPr lang="ru-RU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961615" y="1027437"/>
            <a:ext cx="5386367" cy="40862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914378" fontAlgn="base">
              <a:spcBef>
                <a:spcPct val="0"/>
              </a:spcBef>
              <a:spcAft>
                <a:spcPct val="0"/>
              </a:spcAft>
            </a:pPr>
            <a:r>
              <a:rPr lang="kk-KZ" b="1" i="1" dirty="0" smtClean="0"/>
              <a:t>Группы и классы предшкольной подготовки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51164" y="26289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69145" y="1517346"/>
            <a:ext cx="11401302" cy="8309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Предшкольная подготовка осуществляется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 5 лет в семье</a:t>
            </a: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дошкольных организациях,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предшкольн</a:t>
            </a: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ых классах общеобразовательных школ, лицеев и гимназий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(статья 30 Закона Республики Казахстан «Об образовании»)</a:t>
            </a: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k-K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обучение в 1-й класс дети принимаются с шести лет (ст. 31 Закона).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961615" y="2404943"/>
            <a:ext cx="5386367" cy="40862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914378" fontAlgn="base">
              <a:spcBef>
                <a:spcPct val="0"/>
              </a:spcBef>
              <a:spcAft>
                <a:spcPct val="0"/>
              </a:spcAft>
            </a:pPr>
            <a:r>
              <a:rPr lang="kk-KZ" b="1" i="1" dirty="0"/>
              <a:t>Основные задачи предшкольной подготовки: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9145" y="2887130"/>
            <a:ext cx="11401302" cy="349326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kk-KZ" sz="1700" dirty="0">
                <a:latin typeface="Arial" panose="020B0604020202020204" pitchFamily="34" charset="0"/>
                <a:cs typeface="Arial" panose="020B0604020202020204" pitchFamily="34" charset="0"/>
              </a:rPr>
              <a:t>Классы предшкольной подготовки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осуществляют образовательную деятельность в соответствии с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Государственны</a:t>
            </a:r>
            <a:r>
              <a:rPr lang="kk-KZ" sz="1700" dirty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общеобязательны</a:t>
            </a:r>
            <a:r>
              <a:rPr lang="kk-KZ" sz="1700" dirty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стандарт</a:t>
            </a:r>
            <a:r>
              <a:rPr lang="kk-KZ" sz="1700" dirty="0">
                <a:latin typeface="Arial" panose="020B0604020202020204" pitchFamily="34" charset="0"/>
                <a:cs typeface="Arial" panose="020B0604020202020204" pitchFamily="34" charset="0"/>
              </a:rPr>
              <a:t>ом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дошкольного </a:t>
            </a:r>
            <a:r>
              <a:rPr lang="kk-KZ" sz="1700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оспитания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и обучения</a:t>
            </a:r>
            <a:r>
              <a:rPr lang="kk-KZ" sz="1700" dirty="0">
                <a:latin typeface="Arial" panose="020B0604020202020204" pitchFamily="34" charset="0"/>
                <a:cs typeface="Arial" panose="020B0604020202020204" pitchFamily="34" charset="0"/>
              </a:rPr>
              <a:t>; Т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иповыми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учебными планами дошкольного воспитания и обучения</a:t>
            </a:r>
            <a:r>
              <a:rPr lang="kk-KZ" sz="1700" dirty="0">
                <a:latin typeface="Arial" panose="020B0604020202020204" pitchFamily="34" charset="0"/>
                <a:cs typeface="Arial" panose="020B0604020202020204" pitchFamily="34" charset="0"/>
              </a:rPr>
              <a:t>; Т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ипов</a:t>
            </a:r>
            <a:r>
              <a:rPr lang="kk-KZ" sz="1700" dirty="0">
                <a:latin typeface="Arial" panose="020B0604020202020204" pitchFamily="34" charset="0"/>
                <a:cs typeface="Arial" panose="020B0604020202020204" pitchFamily="34" charset="0"/>
              </a:rPr>
              <a:t>ой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учебн</a:t>
            </a:r>
            <a:r>
              <a:rPr lang="kk-KZ" sz="1700" dirty="0">
                <a:latin typeface="Arial" panose="020B0604020202020204" pitchFamily="34" charset="0"/>
                <a:cs typeface="Arial" panose="020B0604020202020204" pitchFamily="34" charset="0"/>
              </a:rPr>
              <a:t>ой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программой дошкольного воспитания и обучения</a:t>
            </a:r>
            <a:r>
              <a:rPr lang="kk-KZ" sz="1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kk-KZ" sz="1700" dirty="0">
                <a:latin typeface="Arial" panose="020B0604020202020204" pitchFamily="34" charset="0"/>
                <a:cs typeface="Arial" panose="020B0604020202020204" pitchFamily="34" charset="0"/>
              </a:rPr>
              <a:t>В соответствии с Типовыми правилами  деятельности дошкольных организаций в классах предшкольной подготовки общеобразовательных школ учебный процесс осуществляется </a:t>
            </a:r>
            <a:r>
              <a:rPr lang="kk-KZ" sz="1700" b="1" dirty="0">
                <a:latin typeface="Arial" panose="020B0604020202020204" pitchFamily="34" charset="0"/>
                <a:cs typeface="Arial" panose="020B0604020202020204" pitchFamily="34" charset="0"/>
              </a:rPr>
              <a:t>с 1 сентября по 25 мая</a:t>
            </a:r>
            <a:r>
              <a:rPr lang="kk-KZ" sz="1700" dirty="0">
                <a:latin typeface="Arial" panose="020B0604020202020204" pitchFamily="34" charset="0"/>
                <a:cs typeface="Arial" panose="020B0604020202020204" pitchFamily="34" charset="0"/>
              </a:rPr>
              <a:t> (период реализации содержания Типовой учебной программы дошкольного воспитания и обучения). 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kk-KZ" sz="1700" dirty="0">
                <a:latin typeface="Arial" panose="020B0604020202020204" pitchFamily="34" charset="0"/>
                <a:cs typeface="Arial" panose="020B0604020202020204" pitchFamily="34" charset="0"/>
              </a:rPr>
              <a:t>В течение учебного года устанавливаются каникулы в соответствии с каникулярным периодом 1-го класса. Объем недельной учебной нагрузки в соответствии с Типовым учебным планом </a:t>
            </a:r>
            <a:r>
              <a:rPr lang="kk-KZ" sz="1700" b="1" dirty="0">
                <a:latin typeface="Arial" panose="020B0604020202020204" pitchFamily="34" charset="0"/>
                <a:cs typeface="Arial" panose="020B0604020202020204" pitchFamily="34" charset="0"/>
              </a:rPr>
              <a:t>составляет 20 часов</a:t>
            </a:r>
            <a:r>
              <a:rPr lang="kk-KZ" sz="1700" dirty="0">
                <a:latin typeface="Arial" panose="020B0604020202020204" pitchFamily="34" charset="0"/>
                <a:cs typeface="Arial" panose="020B0604020202020204" pitchFamily="34" charset="0"/>
              </a:rPr>
              <a:t>, с продолжительностью  урока – </a:t>
            </a:r>
            <a:r>
              <a:rPr lang="kk-KZ" sz="1700" b="1" dirty="0">
                <a:latin typeface="Arial" panose="020B0604020202020204" pitchFamily="34" charset="0"/>
                <a:cs typeface="Arial" panose="020B0604020202020204" pitchFamily="34" charset="0"/>
              </a:rPr>
              <a:t>25-30 мин</a:t>
            </a:r>
            <a:r>
              <a:rPr lang="kk-KZ" sz="1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kk-KZ" sz="1700" dirty="0">
                <a:latin typeface="Arial" panose="020B0604020202020204" pitchFamily="34" charset="0"/>
                <a:cs typeface="Arial" panose="020B0604020202020204" pitchFamily="34" charset="0"/>
              </a:rPr>
              <a:t>В соответствии с Типовым учебным планом для предшкольной подготовки предусмотрен вариативный компонент. При определении вариативного компонента учитываются особенности региона, интересы детей, пожелания родителей  и направление деятельности организации образования и др.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10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7" name="Группа 40"/>
          <p:cNvGrpSpPr>
            <a:grpSpLocks/>
          </p:cNvGrpSpPr>
          <p:nvPr/>
        </p:nvGrpSpPr>
        <p:grpSpPr bwMode="auto">
          <a:xfrm>
            <a:off x="0" y="1"/>
            <a:ext cx="11144251" cy="946150"/>
            <a:chOff x="0" y="0"/>
            <a:chExt cx="5886644" cy="928676"/>
          </a:xfrm>
        </p:grpSpPr>
        <p:sp>
          <p:nvSpPr>
            <p:cNvPr id="39" name="Прямоугольник 38">
              <a:extLst>
                <a:ext uri="{FF2B5EF4-FFF2-40B4-BE49-F238E27FC236}">
                  <a16:creationId xmlns:a16="http://schemas.microsoft.com/office/drawing/2014/main" id="{99A643D7-FD9D-4326-ACF6-C38C1DD91DEE}"/>
                </a:ext>
              </a:extLst>
            </p:cNvPr>
            <p:cNvSpPr/>
            <p:nvPr/>
          </p:nvSpPr>
          <p:spPr>
            <a:xfrm>
              <a:off x="0" y="0"/>
              <a:ext cx="5286240" cy="928676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40" name="Блок-схема: сохраненные данные 39">
              <a:extLst>
                <a:ext uri="{FF2B5EF4-FFF2-40B4-BE49-F238E27FC236}">
                  <a16:creationId xmlns:a16="http://schemas.microsoft.com/office/drawing/2014/main" id="{807F1A20-17E3-47C2-8E68-DB419AC672F5}"/>
                </a:ext>
              </a:extLst>
            </p:cNvPr>
            <p:cNvSpPr/>
            <p:nvPr/>
          </p:nvSpPr>
          <p:spPr>
            <a:xfrm>
              <a:off x="4500236" y="0"/>
              <a:ext cx="1386408" cy="928676"/>
            </a:xfrm>
            <a:prstGeom prst="flowChartOnlineStorag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/>
            </a:p>
          </p:txBody>
        </p:sp>
      </p:grp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7E233ADB-5EF9-4E5C-95A9-B3ACCBC37760}"/>
              </a:ext>
            </a:extLst>
          </p:cNvPr>
          <p:cNvSpPr/>
          <p:nvPr/>
        </p:nvSpPr>
        <p:spPr>
          <a:xfrm>
            <a:off x="0" y="6572251"/>
            <a:ext cx="12192000" cy="285749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3082" name="TextBox 63"/>
          <p:cNvSpPr txBox="1">
            <a:spLocks noChangeArrowheads="1"/>
          </p:cNvSpPr>
          <p:nvPr/>
        </p:nvSpPr>
        <p:spPr bwMode="auto">
          <a:xfrm>
            <a:off x="11763678" y="6525297"/>
            <a:ext cx="428322" cy="37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867" b="1" dirty="0" smtClean="0">
                <a:solidFill>
                  <a:schemeClr val="bg1"/>
                </a:solidFill>
              </a:rPr>
              <a:t>1</a:t>
            </a:r>
            <a:r>
              <a:rPr lang="ru-RU" altLang="ru-RU" sz="1867" b="1" dirty="0" smtClean="0">
                <a:solidFill>
                  <a:schemeClr val="bg1"/>
                </a:solidFill>
              </a:rPr>
              <a:t>1</a:t>
            </a:r>
            <a:endParaRPr lang="ru-RU" altLang="ru-RU" sz="1867" b="1" dirty="0">
              <a:solidFill>
                <a:schemeClr val="bg1"/>
              </a:solidFill>
            </a:endParaRPr>
          </a:p>
        </p:txBody>
      </p:sp>
      <p:pic>
        <p:nvPicPr>
          <p:cNvPr id="13" name="Picture 2" descr="C:\Users\XTreme.ws\Desktop\ЦМРиИТО\Эмблема.jp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11087101" y="69157"/>
            <a:ext cx="876995" cy="876994"/>
          </a:xfrm>
          <a:prstGeom prst="ellipse">
            <a:avLst/>
          </a:prstGeom>
          <a:noFill/>
          <a:effectLst>
            <a:outerShdw blurRad="4953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1" name="Прямоугольник 10"/>
          <p:cNvSpPr/>
          <p:nvPr/>
        </p:nvSpPr>
        <p:spPr>
          <a:xfrm>
            <a:off x="-149026" y="119133"/>
            <a:ext cx="113665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8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ОСОБЕННОСТИ ОРГАНИЗАЦИИ ОБРАЗОВАТЕЛЬНОГО ПРОЦЕССА</a:t>
            </a:r>
            <a:endParaRPr lang="ru-RU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defTabSz="914378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ОРГАНИЗАЦИЯХ СРЕДНЕГО ОБРАЗОВАНИЯ</a:t>
            </a:r>
            <a:endParaRPr lang="ru-RU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961615" y="1027437"/>
            <a:ext cx="5386367" cy="40862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914378" fontAlgn="base">
              <a:spcBef>
                <a:spcPct val="0"/>
              </a:spcBef>
              <a:spcAft>
                <a:spcPct val="0"/>
              </a:spcAft>
            </a:pPr>
            <a:r>
              <a:rPr lang="kk-KZ" b="1" i="1" dirty="0"/>
              <a:t>Уровень начального образования</a:t>
            </a:r>
            <a:r>
              <a:rPr lang="kk-KZ" b="1" i="1" cap="all" dirty="0"/>
              <a:t> 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51164" y="26289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69145" y="1517346"/>
            <a:ext cx="11401302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/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Целью начального образования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является создание образовательного пространства, благоприятного для гармоничного становления и развития личности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обучающегося.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961615" y="2258945"/>
            <a:ext cx="5386367" cy="40862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914378" fontAlgn="base">
              <a:spcBef>
                <a:spcPct val="0"/>
              </a:spcBef>
              <a:spcAft>
                <a:spcPct val="0"/>
              </a:spcAft>
            </a:pPr>
            <a:r>
              <a:rPr lang="kk-KZ" b="1" i="1" dirty="0"/>
              <a:t>Основные задачи предшкольной подготовки: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9145" y="2779407"/>
            <a:ext cx="11401302" cy="378565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i="1" dirty="0">
                <a:latin typeface="Arial" panose="020B0604020202020204" pitchFamily="34" charset="0"/>
                <a:cs typeface="Arial" panose="020B0604020202020204" pitchFamily="34" charset="0"/>
              </a:rPr>
              <a:t>В 202</a:t>
            </a:r>
            <a:r>
              <a:rPr lang="kk-KZ" sz="1500" i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500" i="1" dirty="0">
                <a:latin typeface="Arial" panose="020B0604020202020204" pitchFamily="34" charset="0"/>
                <a:cs typeface="Arial" panose="020B0604020202020204" pitchFamily="34" charset="0"/>
              </a:rPr>
              <a:t>-202</a:t>
            </a:r>
            <a:r>
              <a:rPr lang="kk-KZ" sz="15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500" i="1" dirty="0">
                <a:latin typeface="Arial" panose="020B0604020202020204" pitchFamily="34" charset="0"/>
                <a:cs typeface="Arial" panose="020B0604020202020204" pitchFamily="34" charset="0"/>
              </a:rPr>
              <a:t> учебном году </a:t>
            </a:r>
            <a:r>
              <a:rPr lang="kk-KZ" sz="1500" i="1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500" i="1" dirty="0">
                <a:latin typeface="Arial" panose="020B0604020202020204" pitchFamily="34" charset="0"/>
                <a:cs typeface="Arial" panose="020B0604020202020204" pitchFamily="34" charset="0"/>
              </a:rPr>
              <a:t> 1-м класс</a:t>
            </a:r>
            <a:r>
              <a:rPr lang="kk-KZ" sz="1500" i="1" dirty="0">
                <a:latin typeface="Arial" panose="020B0604020202020204" pitchFamily="34" charset="0"/>
                <a:cs typeface="Arial" panose="020B0604020202020204" pitchFamily="34" charset="0"/>
              </a:rPr>
              <a:t>е оценивание  учебных достижений обучающихся не проводится</a:t>
            </a:r>
            <a:r>
              <a:rPr lang="ru-RU" sz="1500" i="1" dirty="0">
                <a:latin typeface="Arial" panose="020B0604020202020204" pitchFamily="34" charset="0"/>
                <a:cs typeface="Arial" panose="020B0604020202020204" pitchFamily="34" charset="0"/>
              </a:rPr>
              <a:t>, во 2-4 классах учебные достижения обучающихся оцениваются от 1 до 10 баллов (</a:t>
            </a:r>
            <a:r>
              <a:rPr lang="ru-RU" sz="1500" i="1" dirty="0" err="1">
                <a:latin typeface="Arial" panose="020B0604020202020204" pitchFamily="34" charset="0"/>
                <a:cs typeface="Arial" panose="020B0604020202020204" pitchFamily="34" charset="0"/>
              </a:rPr>
              <a:t>формативное</a:t>
            </a:r>
            <a:r>
              <a:rPr lang="ru-RU" sz="1500" i="1" dirty="0">
                <a:latin typeface="Arial" panose="020B0604020202020204" pitchFamily="34" charset="0"/>
                <a:cs typeface="Arial" panose="020B0604020202020204" pitchFamily="34" charset="0"/>
              </a:rPr>
              <a:t> оценивание). Результаты </a:t>
            </a:r>
            <a:r>
              <a:rPr lang="ru-RU" sz="1500" i="1" dirty="0" err="1">
                <a:latin typeface="Arial" panose="020B0604020202020204" pitchFamily="34" charset="0"/>
                <a:cs typeface="Arial" panose="020B0604020202020204" pitchFamily="34" charset="0"/>
              </a:rPr>
              <a:t>формативного</a:t>
            </a:r>
            <a:r>
              <a:rPr lang="ru-RU" sz="1500" i="1" dirty="0">
                <a:latin typeface="Arial" panose="020B0604020202020204" pitchFamily="34" charset="0"/>
                <a:cs typeface="Arial" panose="020B0604020202020204" pitchFamily="34" charset="0"/>
              </a:rPr>
              <a:t> оценивания обучающихся выставляются в электронный /бумажный журнал. Педагогу не обязательно оценивать детей каждый день. Педагог самостоятельно определяет частоту предоставления обратной связи и </a:t>
            </a:r>
            <a:r>
              <a:rPr lang="ru-RU" sz="1500" i="1" dirty="0" err="1">
                <a:latin typeface="Arial" panose="020B0604020202020204" pitchFamily="34" charset="0"/>
                <a:cs typeface="Arial" panose="020B0604020202020204" pitchFamily="34" charset="0"/>
              </a:rPr>
              <a:t>формативного</a:t>
            </a:r>
            <a:r>
              <a:rPr lang="ru-RU" sz="1500" i="1" dirty="0">
                <a:latin typeface="Arial" panose="020B0604020202020204" pitchFamily="34" charset="0"/>
                <a:cs typeface="Arial" panose="020B0604020202020204" pitchFamily="34" charset="0"/>
              </a:rPr>
              <a:t> оценивания в баллах. 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На начальном уровне образования деление</a:t>
            </a:r>
            <a:r>
              <a:rPr lang="ru-RU" sz="1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i="1" dirty="0">
                <a:latin typeface="Arial" panose="020B0604020202020204" pitchFamily="34" charset="0"/>
                <a:cs typeface="Arial" panose="020B0604020202020204" pitchFamily="34" charset="0"/>
              </a:rPr>
              <a:t>класса на две группы</a:t>
            </a:r>
            <a:r>
              <a:rPr lang="ru-RU" sz="1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допускается в городских общеобразовательных организациях образования при наполнении классов в 24 и более обучающихся, в сельских – в 20 и более обучающихся: 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500" i="1" dirty="0">
                <a:latin typeface="Arial" panose="020B0604020202020204" pitchFamily="34" charset="0"/>
                <a:cs typeface="Arial" panose="020B0604020202020204" pitchFamily="34" charset="0"/>
              </a:rPr>
              <a:t>1) по казахскому языку в классах с неказахским языком обучения; 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500" i="1" dirty="0">
                <a:latin typeface="Arial" panose="020B0604020202020204" pitchFamily="34" charset="0"/>
                <a:cs typeface="Arial" panose="020B0604020202020204" pitchFamily="34" charset="0"/>
              </a:rPr>
              <a:t>2) по русскому языку в классах с нерусским языком обучения; 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500" i="1" dirty="0">
                <a:latin typeface="Arial" panose="020B0604020202020204" pitchFamily="34" charset="0"/>
                <a:cs typeface="Arial" panose="020B0604020202020204" pitchFamily="34" charset="0"/>
              </a:rPr>
              <a:t>3) по иностранному языку; 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500" i="1" dirty="0">
                <a:latin typeface="Arial" panose="020B0604020202020204" pitchFamily="34" charset="0"/>
                <a:cs typeface="Arial" panose="020B0604020202020204" pitchFamily="34" charset="0"/>
              </a:rPr>
              <a:t>4) по цифровой грамотности; 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500" i="1" dirty="0">
                <a:latin typeface="Arial" panose="020B0604020202020204" pitchFamily="34" charset="0"/>
                <a:cs typeface="Arial" panose="020B0604020202020204" pitchFamily="34" charset="0"/>
              </a:rPr>
              <a:t>5) по самопознанию. 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В случаях осуществления ограничительных мероприятий соответствующими государственными органами, введения карантина, чрезвычайных ситуаций социального, природного и техногенного характера деление класса на группы производится по всем учебным предметам с наполнением в одном классе до 15 обучающихся</a:t>
            </a:r>
            <a:r>
              <a:rPr lang="ru-RU" sz="1500" i="1" dirty="0">
                <a:latin typeface="Arial" panose="020B0604020202020204" pitchFamily="34" charset="0"/>
                <a:cs typeface="Arial" panose="020B0604020202020204" pitchFamily="34" charset="0"/>
              </a:rPr>
              <a:t>» (приказ МОН РК №372 от 28 августа 2020 г).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4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7" name="Группа 40"/>
          <p:cNvGrpSpPr>
            <a:grpSpLocks/>
          </p:cNvGrpSpPr>
          <p:nvPr/>
        </p:nvGrpSpPr>
        <p:grpSpPr bwMode="auto">
          <a:xfrm>
            <a:off x="0" y="1"/>
            <a:ext cx="11144251" cy="946150"/>
            <a:chOff x="0" y="0"/>
            <a:chExt cx="5886644" cy="928676"/>
          </a:xfrm>
        </p:grpSpPr>
        <p:sp>
          <p:nvSpPr>
            <p:cNvPr id="39" name="Прямоугольник 38">
              <a:extLst>
                <a:ext uri="{FF2B5EF4-FFF2-40B4-BE49-F238E27FC236}">
                  <a16:creationId xmlns:a16="http://schemas.microsoft.com/office/drawing/2014/main" id="{99A643D7-FD9D-4326-ACF6-C38C1DD91DEE}"/>
                </a:ext>
              </a:extLst>
            </p:cNvPr>
            <p:cNvSpPr/>
            <p:nvPr/>
          </p:nvSpPr>
          <p:spPr>
            <a:xfrm>
              <a:off x="0" y="0"/>
              <a:ext cx="5286240" cy="928676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40" name="Блок-схема: сохраненные данные 39">
              <a:extLst>
                <a:ext uri="{FF2B5EF4-FFF2-40B4-BE49-F238E27FC236}">
                  <a16:creationId xmlns:a16="http://schemas.microsoft.com/office/drawing/2014/main" id="{807F1A20-17E3-47C2-8E68-DB419AC672F5}"/>
                </a:ext>
              </a:extLst>
            </p:cNvPr>
            <p:cNvSpPr/>
            <p:nvPr/>
          </p:nvSpPr>
          <p:spPr>
            <a:xfrm>
              <a:off x="4500236" y="0"/>
              <a:ext cx="1386408" cy="928676"/>
            </a:xfrm>
            <a:prstGeom prst="flowChartOnlineStorag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/>
            </a:p>
          </p:txBody>
        </p:sp>
      </p:grp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7E233ADB-5EF9-4E5C-95A9-B3ACCBC37760}"/>
              </a:ext>
            </a:extLst>
          </p:cNvPr>
          <p:cNvSpPr/>
          <p:nvPr/>
        </p:nvSpPr>
        <p:spPr>
          <a:xfrm>
            <a:off x="0" y="6572251"/>
            <a:ext cx="12192000" cy="285749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3082" name="TextBox 63"/>
          <p:cNvSpPr txBox="1">
            <a:spLocks noChangeArrowheads="1"/>
          </p:cNvSpPr>
          <p:nvPr/>
        </p:nvSpPr>
        <p:spPr bwMode="auto">
          <a:xfrm>
            <a:off x="11763678" y="6525297"/>
            <a:ext cx="428322" cy="37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867" b="1" dirty="0" smtClean="0">
                <a:solidFill>
                  <a:schemeClr val="bg1"/>
                </a:solidFill>
              </a:rPr>
              <a:t>1</a:t>
            </a:r>
            <a:r>
              <a:rPr lang="ru-RU" altLang="ru-RU" sz="1867" b="1" dirty="0" smtClean="0">
                <a:solidFill>
                  <a:schemeClr val="bg1"/>
                </a:solidFill>
              </a:rPr>
              <a:t>1</a:t>
            </a:r>
            <a:endParaRPr lang="ru-RU" altLang="ru-RU" sz="1867" b="1" dirty="0">
              <a:solidFill>
                <a:schemeClr val="bg1"/>
              </a:solidFill>
            </a:endParaRPr>
          </a:p>
        </p:txBody>
      </p:sp>
      <p:pic>
        <p:nvPicPr>
          <p:cNvPr id="13" name="Picture 2" descr="C:\Users\XTreme.ws\Desktop\ЦМРиИТО\Эмблема.jp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11087101" y="69157"/>
            <a:ext cx="876995" cy="876994"/>
          </a:xfrm>
          <a:prstGeom prst="ellipse">
            <a:avLst/>
          </a:prstGeom>
          <a:noFill/>
          <a:effectLst>
            <a:outerShdw blurRad="4953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1" name="Прямоугольник 10"/>
          <p:cNvSpPr/>
          <p:nvPr/>
        </p:nvSpPr>
        <p:spPr>
          <a:xfrm>
            <a:off x="-149026" y="119133"/>
            <a:ext cx="113665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8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ОСОБЕННОСТИ ОРГАНИЗАЦИИ ОБРАЗОВАТЕЛЬНОГО ПРОЦЕССА</a:t>
            </a:r>
            <a:endParaRPr lang="ru-RU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defTabSz="914378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ОРГАНИЗАЦИЯХ СРЕДНЕГО ОБРАЗОВАНИЯ</a:t>
            </a:r>
            <a:endParaRPr lang="ru-RU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9759" y="1009296"/>
            <a:ext cx="4490262" cy="40862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914378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/>
              <a:t> </a:t>
            </a:r>
            <a:r>
              <a:rPr lang="ru-RU" b="1" i="1" dirty="0" smtClean="0"/>
              <a:t>Аттестация </a:t>
            </a:r>
            <a:r>
              <a:rPr lang="ru-RU" b="1" i="1" dirty="0"/>
              <a:t>учащихся 9 (10) </a:t>
            </a:r>
            <a:r>
              <a:rPr lang="ru-RU" b="1" i="1" dirty="0" smtClean="0"/>
              <a:t>классов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51164" y="26289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62376" y="1537051"/>
            <a:ext cx="5377117" cy="353943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письменный экзамен по казахскому языку (русскому языку и родному языку) в форме эссе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для обучающихся школ с углубленным изучением предметов гуманитарного цикла — письменная работа (статья, рассказ, эссе)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письменный экзамен по математике (алгебре)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письменный экзамен по казахскому языку и литературе в классах с русским, узбекским, уйгурским и таджикским языками обучения и письменного экзамена по русскому языку и литературе в классах с казахским языком обучения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письменный экзамен по предмету по выбору (физика, химия, биология, география, геометрия, история Казахстана, всемирная история, литература (по языку обучения), иностранный язык (английский, французский, немецкий)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341024" y="1047246"/>
            <a:ext cx="4490262" cy="40862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914378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/>
              <a:t> </a:t>
            </a:r>
            <a:r>
              <a:rPr lang="ru-RU" b="1" i="1" dirty="0" smtClean="0"/>
              <a:t>Аттестация </a:t>
            </a:r>
            <a:r>
              <a:rPr lang="ru-RU" b="1" i="1" dirty="0"/>
              <a:t>учащихся </a:t>
            </a:r>
            <a:r>
              <a:rPr lang="ru-RU" b="1" i="1" dirty="0" smtClean="0"/>
              <a:t>11 </a:t>
            </a:r>
            <a:r>
              <a:rPr lang="ru-RU" b="1" i="1" dirty="0"/>
              <a:t>(</a:t>
            </a:r>
            <a:r>
              <a:rPr lang="ru-RU" b="1" i="1" dirty="0" smtClean="0"/>
              <a:t>12) классов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228719" y="1730122"/>
            <a:ext cx="5534959" cy="28931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письменный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экзамен по казахскому языку (русскому языку и родному языку для школ с уйгурским, таджикским, узбекским языком обучения) в форме эссе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письменный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экзамен по алгебре и началам анализа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тестирование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по истории Казахстана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тестирование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по казахскому языку в школах с русским, узбекским, уйгурским и таджикским языками обучения и тестирования по русскому языку в школах с казахским языком обучения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тестирование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по предмету по выбору (физика, химия, биология, география, геометрия, всемирная история, литература, иностранный язык (английский, французский, немецкий), информатика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228719" y="4803984"/>
            <a:ext cx="5534960" cy="1754326"/>
          </a:xfrm>
          <a:prstGeom prst="rect">
            <a:avLst/>
          </a:prstGeom>
          <a:ln>
            <a:solidFill>
              <a:srgbClr val="2E75B6"/>
            </a:solidFill>
          </a:ln>
        </p:spPr>
        <p:txBody>
          <a:bodyPr wrap="square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случае провала на экзаменах выпускникам дадут второй шанс. Если же «двойки» они получат и после повторной итоговой аттестации, то: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9(10)-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классники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останутся на второй год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11(12)-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классники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получат справку о незавершенном среднем образовании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Отдельной строкой прописали об итоговой аттестации для казахстанских школьников, закончивших школы за пределами Казахстана. Для получения аттестата они будут сдавать итоговую аттестацию в Казахстане.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62375" y="5123435"/>
            <a:ext cx="5377117" cy="1384995"/>
          </a:xfrm>
          <a:prstGeom prst="rect">
            <a:avLst/>
          </a:prstGeom>
          <a:ln>
            <a:solidFill>
              <a:srgbClr val="2E75B6"/>
            </a:solidFill>
          </a:ln>
        </p:spPr>
        <p:txBody>
          <a:bodyPr wrap="square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Актуальным остается соблюдение санитарных мерах в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школах: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кварцевание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 дезинфекция воздуха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социальная дистанция за счет сменности обучения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масочный режим среди школьников и персонала школ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проведение перемен и работа школьных столовых в разное время для разных классов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занятия для каждого класса в отдельном кабинете.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98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7" name="Группа 40"/>
          <p:cNvGrpSpPr>
            <a:grpSpLocks/>
          </p:cNvGrpSpPr>
          <p:nvPr/>
        </p:nvGrpSpPr>
        <p:grpSpPr bwMode="auto">
          <a:xfrm>
            <a:off x="0" y="1"/>
            <a:ext cx="11144251" cy="946150"/>
            <a:chOff x="0" y="0"/>
            <a:chExt cx="5886644" cy="928676"/>
          </a:xfrm>
        </p:grpSpPr>
        <p:sp>
          <p:nvSpPr>
            <p:cNvPr id="39" name="Прямоугольник 38">
              <a:extLst>
                <a:ext uri="{FF2B5EF4-FFF2-40B4-BE49-F238E27FC236}">
                  <a16:creationId xmlns:a16="http://schemas.microsoft.com/office/drawing/2014/main" id="{99A643D7-FD9D-4326-ACF6-C38C1DD91DEE}"/>
                </a:ext>
              </a:extLst>
            </p:cNvPr>
            <p:cNvSpPr/>
            <p:nvPr/>
          </p:nvSpPr>
          <p:spPr>
            <a:xfrm>
              <a:off x="0" y="0"/>
              <a:ext cx="5286240" cy="928676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40" name="Блок-схема: сохраненные данные 39">
              <a:extLst>
                <a:ext uri="{FF2B5EF4-FFF2-40B4-BE49-F238E27FC236}">
                  <a16:creationId xmlns:a16="http://schemas.microsoft.com/office/drawing/2014/main" id="{807F1A20-17E3-47C2-8E68-DB419AC672F5}"/>
                </a:ext>
              </a:extLst>
            </p:cNvPr>
            <p:cNvSpPr/>
            <p:nvPr/>
          </p:nvSpPr>
          <p:spPr>
            <a:xfrm>
              <a:off x="4500236" y="0"/>
              <a:ext cx="1386408" cy="928676"/>
            </a:xfrm>
            <a:prstGeom prst="flowChartOnlineStorag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/>
            </a:p>
          </p:txBody>
        </p:sp>
      </p:grp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7E233ADB-5EF9-4E5C-95A9-B3ACCBC37760}"/>
              </a:ext>
            </a:extLst>
          </p:cNvPr>
          <p:cNvSpPr/>
          <p:nvPr/>
        </p:nvSpPr>
        <p:spPr>
          <a:xfrm>
            <a:off x="0" y="6572251"/>
            <a:ext cx="12192000" cy="285749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31" name="Прямоугольник 30"/>
          <p:cNvSpPr/>
          <p:nvPr/>
        </p:nvSpPr>
        <p:spPr>
          <a:xfrm>
            <a:off x="-279399" y="149910"/>
            <a:ext cx="11366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8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КГУ «ЦЕНТР МЕТОДИЧЕСКОЙ РАБОТЫ И ИНФОРМАЦИОННЫХ ТЕХНОЛОГИЙ</a:t>
            </a:r>
          </a:p>
          <a:p>
            <a:pPr algn="ctr" defTabSz="914378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СФЕРЕ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ОБРАЗОВАНИЯ» 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 descr="C:\Users\XTreme.ws\Desktop\ЦМРиИТО\Эмблема.jp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11087101" y="69157"/>
            <a:ext cx="876995" cy="876994"/>
          </a:xfrm>
          <a:prstGeom prst="ellipse">
            <a:avLst/>
          </a:prstGeom>
          <a:noFill/>
          <a:effectLst>
            <a:outerShdw blurRad="4953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725715" y="1602735"/>
            <a:ext cx="10566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006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особенностях организации учебно-воспитательного процесса в организациях среднего </a:t>
            </a:r>
            <a:r>
              <a:rPr lang="ru-RU" sz="4800" b="1" dirty="0" smtClean="0">
                <a:solidFill>
                  <a:srgbClr val="006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</a:p>
          <a:p>
            <a:pPr algn="ctr"/>
            <a:r>
              <a:rPr lang="ru-RU" sz="4800" b="1" dirty="0" smtClean="0">
                <a:solidFill>
                  <a:srgbClr val="006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>
                <a:solidFill>
                  <a:srgbClr val="006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2021-2022 учебном году» </a:t>
            </a:r>
          </a:p>
        </p:txBody>
      </p:sp>
    </p:spTree>
    <p:extLst>
      <p:ext uri="{BB962C8B-B14F-4D97-AF65-F5344CB8AC3E}">
        <p14:creationId xmlns:p14="http://schemas.microsoft.com/office/powerpoint/2010/main" val="260646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7" name="Группа 40"/>
          <p:cNvGrpSpPr>
            <a:grpSpLocks/>
          </p:cNvGrpSpPr>
          <p:nvPr/>
        </p:nvGrpSpPr>
        <p:grpSpPr bwMode="auto">
          <a:xfrm>
            <a:off x="0" y="1"/>
            <a:ext cx="11144251" cy="946150"/>
            <a:chOff x="0" y="0"/>
            <a:chExt cx="5886644" cy="928676"/>
          </a:xfrm>
          <a:solidFill>
            <a:srgbClr val="2E75B6"/>
          </a:solidFill>
        </p:grpSpPr>
        <p:sp>
          <p:nvSpPr>
            <p:cNvPr id="39" name="Прямоугольник 38">
              <a:extLst>
                <a:ext uri="{FF2B5EF4-FFF2-40B4-BE49-F238E27FC236}">
                  <a16:creationId xmlns:a16="http://schemas.microsoft.com/office/drawing/2014/main" id="{99A643D7-FD9D-4326-ACF6-C38C1DD91DEE}"/>
                </a:ext>
              </a:extLst>
            </p:cNvPr>
            <p:cNvSpPr/>
            <p:nvPr/>
          </p:nvSpPr>
          <p:spPr>
            <a:xfrm>
              <a:off x="0" y="0"/>
              <a:ext cx="5286240" cy="92867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40" name="Блок-схема: сохраненные данные 39">
              <a:extLst>
                <a:ext uri="{FF2B5EF4-FFF2-40B4-BE49-F238E27FC236}">
                  <a16:creationId xmlns:a16="http://schemas.microsoft.com/office/drawing/2014/main" id="{807F1A20-17E3-47C2-8E68-DB419AC672F5}"/>
                </a:ext>
              </a:extLst>
            </p:cNvPr>
            <p:cNvSpPr/>
            <p:nvPr/>
          </p:nvSpPr>
          <p:spPr>
            <a:xfrm>
              <a:off x="4500236" y="0"/>
              <a:ext cx="1386408" cy="928676"/>
            </a:xfrm>
            <a:prstGeom prst="flowChartOnlineStora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/>
            </a:p>
          </p:txBody>
        </p:sp>
      </p:grp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7E233ADB-5EF9-4E5C-95A9-B3ACCBC37760}"/>
              </a:ext>
            </a:extLst>
          </p:cNvPr>
          <p:cNvSpPr/>
          <p:nvPr/>
        </p:nvSpPr>
        <p:spPr>
          <a:xfrm>
            <a:off x="0" y="6572251"/>
            <a:ext cx="12192000" cy="285749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3082" name="TextBox 63"/>
          <p:cNvSpPr txBox="1">
            <a:spLocks noChangeArrowheads="1"/>
          </p:cNvSpPr>
          <p:nvPr/>
        </p:nvSpPr>
        <p:spPr bwMode="auto">
          <a:xfrm>
            <a:off x="11885506" y="6525297"/>
            <a:ext cx="306494" cy="37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67" b="1" dirty="0">
                <a:solidFill>
                  <a:schemeClr val="bg1"/>
                </a:solidFill>
              </a:rPr>
              <a:t>2</a:t>
            </a:r>
          </a:p>
        </p:txBody>
      </p:sp>
      <p:pic>
        <p:nvPicPr>
          <p:cNvPr id="13" name="Picture 2" descr="C:\Users\XTreme.ws\Desktop\ЦМРиИТО\Эмблема.jp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11087101" y="69157"/>
            <a:ext cx="876995" cy="876994"/>
          </a:xfrm>
          <a:prstGeom prst="ellipse">
            <a:avLst/>
          </a:prstGeom>
          <a:noFill/>
          <a:effectLst>
            <a:outerShdw blurRad="4953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-181683" y="217213"/>
            <a:ext cx="113665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8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роект </a:t>
            </a:r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Инструктивно- методического письма </a:t>
            </a:r>
            <a:endParaRPr lang="ru-RU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6335" y="1275158"/>
            <a:ext cx="5303456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НА 2021-2022 УЧЕБНЫЙ ГОД</a:t>
            </a:r>
            <a:endParaRPr lang="ru-RU" sz="12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6749" y="4324493"/>
            <a:ext cx="5303458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КАНИКУЛЯРНЫЕ ПЕРИОДЫ 2021-2022 УЧЕБНОГО ГОДА</a:t>
            </a:r>
            <a:endParaRPr lang="ru-RU" sz="12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424632" y="1275158"/>
            <a:ext cx="5146809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ПРИЕМА НА ОБУЧЕНИЕ </a:t>
            </a:r>
            <a:endParaRPr lang="ru-RU" sz="12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6334" y="2828520"/>
            <a:ext cx="5303457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НАЧАЛО И ПРОДОЛЖИТЕЛЬНОСТЬ</a:t>
            </a:r>
            <a:endParaRPr lang="ru-RU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2021-2022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УЧЕБНОГО ГОДА</a:t>
            </a:r>
            <a:endParaRPr lang="ru-RU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7732" y="4448195"/>
            <a:ext cx="5242059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ПРОДОЛЖИТЕЛЬНОСТЬ УРОКА</a:t>
            </a:r>
            <a:endParaRPr lang="ru-RU" sz="12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6334" y="1768959"/>
            <a:ext cx="58752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восполнение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знаний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обучающихся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реализация 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ТУПов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с сокращенной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нагрузкой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обеспечение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безопасной и комфортной среды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обучения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оснащение   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цифровой инфраструктурой и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ресурсами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6333" y="3586634"/>
            <a:ext cx="587521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начало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2021 - 2022 учебного года – 1 сентября 2021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продолжительность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учебного года в 1 классах –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учебные недели, во 2-11 (12) классах – 34 учебные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недели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353083" y="1741775"/>
            <a:ext cx="521835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осуществляется на основе приказа Министра образования и науки РК от 12 октября 2018 года № 564 «Об утверждении Типовых правил приема на обучение в организации образования, реализующие общеобразовательные учебные программы начального, основного среднего и общего среднего образования» (с изменениями и дополнениями на 7 августа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июль 2021 года № 332)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ри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приеме детей в первый класс не допускается проведение вступительных экзаменов, тестирования, зачетов, конкурсов, кроме   гимназий и лицеев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318902" y="5091329"/>
            <a:ext cx="541130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1–11 (12) классах: осенние – 7 дней (с 1 по 7 ноября 2021 года включительно), зимние – 11 дней (с 30 декабря 2021 года по 9 января 2022 года включительно), весенние – 12 дней (с 19 по 30 марта 2022 года включительно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 классах: дополнительные каникулы – 7 дней (с 7 по 13 февраля 2022 года включительно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76332" y="4970019"/>
            <a:ext cx="530345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родолжительность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урока для 1-го класса – в первом полугодии 35 минут и во втором полугодии 40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минут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для 2-11 (12)-х классов –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не более 45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минут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54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7" name="Группа 40"/>
          <p:cNvGrpSpPr>
            <a:grpSpLocks/>
          </p:cNvGrpSpPr>
          <p:nvPr/>
        </p:nvGrpSpPr>
        <p:grpSpPr bwMode="auto">
          <a:xfrm>
            <a:off x="0" y="1"/>
            <a:ext cx="11144251" cy="946150"/>
            <a:chOff x="0" y="0"/>
            <a:chExt cx="5886644" cy="928676"/>
          </a:xfrm>
        </p:grpSpPr>
        <p:sp>
          <p:nvSpPr>
            <p:cNvPr id="39" name="Прямоугольник 38">
              <a:extLst>
                <a:ext uri="{FF2B5EF4-FFF2-40B4-BE49-F238E27FC236}">
                  <a16:creationId xmlns:a16="http://schemas.microsoft.com/office/drawing/2014/main" id="{99A643D7-FD9D-4326-ACF6-C38C1DD91DEE}"/>
                </a:ext>
              </a:extLst>
            </p:cNvPr>
            <p:cNvSpPr/>
            <p:nvPr/>
          </p:nvSpPr>
          <p:spPr>
            <a:xfrm>
              <a:off x="0" y="0"/>
              <a:ext cx="5286240" cy="928676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40" name="Блок-схема: сохраненные данные 39">
              <a:extLst>
                <a:ext uri="{FF2B5EF4-FFF2-40B4-BE49-F238E27FC236}">
                  <a16:creationId xmlns:a16="http://schemas.microsoft.com/office/drawing/2014/main" id="{807F1A20-17E3-47C2-8E68-DB419AC672F5}"/>
                </a:ext>
              </a:extLst>
            </p:cNvPr>
            <p:cNvSpPr/>
            <p:nvPr/>
          </p:nvSpPr>
          <p:spPr>
            <a:xfrm>
              <a:off x="4500236" y="0"/>
              <a:ext cx="1386408" cy="928676"/>
            </a:xfrm>
            <a:prstGeom prst="flowChartOnlineStorag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/>
            </a:p>
          </p:txBody>
        </p:sp>
      </p:grp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7E233ADB-5EF9-4E5C-95A9-B3ACCBC37760}"/>
              </a:ext>
            </a:extLst>
          </p:cNvPr>
          <p:cNvSpPr/>
          <p:nvPr/>
        </p:nvSpPr>
        <p:spPr>
          <a:xfrm>
            <a:off x="0" y="6572251"/>
            <a:ext cx="12192000" cy="285749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3082" name="TextBox 63"/>
          <p:cNvSpPr txBox="1">
            <a:spLocks noChangeArrowheads="1"/>
          </p:cNvSpPr>
          <p:nvPr/>
        </p:nvSpPr>
        <p:spPr bwMode="auto">
          <a:xfrm>
            <a:off x="11885506" y="6525297"/>
            <a:ext cx="306494" cy="37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k-KZ" altLang="ru-RU" sz="1867" b="1" dirty="0">
                <a:solidFill>
                  <a:schemeClr val="bg1"/>
                </a:solidFill>
              </a:rPr>
              <a:t>3</a:t>
            </a:r>
            <a:endParaRPr lang="ru-RU" altLang="ru-RU" sz="1867" b="1" dirty="0">
              <a:solidFill>
                <a:schemeClr val="bg1"/>
              </a:solidFill>
            </a:endParaRPr>
          </a:p>
        </p:txBody>
      </p:sp>
      <p:pic>
        <p:nvPicPr>
          <p:cNvPr id="13" name="Picture 2" descr="C:\Users\XTreme.ws\Desktop\ЦМРиИТО\Эмблема.jp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11087101" y="69157"/>
            <a:ext cx="876995" cy="876994"/>
          </a:xfrm>
          <a:prstGeom prst="ellipse">
            <a:avLst/>
          </a:prstGeom>
          <a:noFill/>
          <a:effectLst>
            <a:outerShdw blurRad="4953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361290" y="1596334"/>
            <a:ext cx="5704774" cy="255454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Типовые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учебные планы, утвержденные 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приказом Министра образования и науки РК от 8 ноября 2012 года № 500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(с изменениями и дополнениями, внесенными приказом от 25 марта 2021 года № 125) в соответствии с приказом № 441 от  4 сентября 2018 года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Выбор Типового учебного плана, по которому будет осуществляться обучение класса/ параллели, школы, закрепляется решением педагогического совета организации образования.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961615" y="1027437"/>
            <a:ext cx="5386367" cy="40862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914378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Типовые учебные планы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368497" y="1592633"/>
            <a:ext cx="5639828" cy="304698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Дополнительно с 2021-2022 учебного года вводятся 12 Типовых учебных планов с сокращением учебной нагрузки для общеобразовательных школ (начальный уровень образования – 3, основной средний уровень – 3, общий средний уровень – 6), а также 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Типовых учебных планов для специальных организаций образования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новых Типовых учебных планах с сокращением учебной нагрузки для общеобразовательных школ 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уменьшение учебных часов осуществлено в основном за счет вариативного компонента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61289" y="4352459"/>
            <a:ext cx="5704774" cy="132343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2021-2022 учебном году в зависимости от готовности школ (кадровой, ресурсной и др.) в 5-11 классах рекомендовано проводить 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час в неделю дополнительные курсы по выбору за счет часов вариативного (факультативного) 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компонента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368497" y="4926625"/>
            <a:ext cx="5639828" cy="1323439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Также в 6-м классе по «Музыке» вводят раздел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«Домбра».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 по физкультуре 1 час в неделю детям предложат заниматься шахматами,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тоғызқұмалақ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настольным теннисом, спортивными и бальными танцами.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-181683" y="217213"/>
            <a:ext cx="113665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8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роект </a:t>
            </a:r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Инструктивно- методического письма </a:t>
            </a:r>
            <a:endParaRPr lang="ru-RU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95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7" name="Группа 40"/>
          <p:cNvGrpSpPr>
            <a:grpSpLocks/>
          </p:cNvGrpSpPr>
          <p:nvPr/>
        </p:nvGrpSpPr>
        <p:grpSpPr bwMode="auto">
          <a:xfrm>
            <a:off x="0" y="1"/>
            <a:ext cx="11144251" cy="946150"/>
            <a:chOff x="0" y="0"/>
            <a:chExt cx="5886644" cy="928676"/>
          </a:xfrm>
        </p:grpSpPr>
        <p:sp>
          <p:nvSpPr>
            <p:cNvPr id="39" name="Прямоугольник 38">
              <a:extLst>
                <a:ext uri="{FF2B5EF4-FFF2-40B4-BE49-F238E27FC236}">
                  <a16:creationId xmlns:a16="http://schemas.microsoft.com/office/drawing/2014/main" id="{99A643D7-FD9D-4326-ACF6-C38C1DD91DEE}"/>
                </a:ext>
              </a:extLst>
            </p:cNvPr>
            <p:cNvSpPr/>
            <p:nvPr/>
          </p:nvSpPr>
          <p:spPr>
            <a:xfrm>
              <a:off x="0" y="0"/>
              <a:ext cx="5286240" cy="928676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40" name="Блок-схема: сохраненные данные 39">
              <a:extLst>
                <a:ext uri="{FF2B5EF4-FFF2-40B4-BE49-F238E27FC236}">
                  <a16:creationId xmlns:a16="http://schemas.microsoft.com/office/drawing/2014/main" id="{807F1A20-17E3-47C2-8E68-DB419AC672F5}"/>
                </a:ext>
              </a:extLst>
            </p:cNvPr>
            <p:cNvSpPr/>
            <p:nvPr/>
          </p:nvSpPr>
          <p:spPr>
            <a:xfrm>
              <a:off x="4500236" y="0"/>
              <a:ext cx="1386408" cy="928676"/>
            </a:xfrm>
            <a:prstGeom prst="flowChartOnlineStorag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/>
            </a:p>
          </p:txBody>
        </p:sp>
      </p:grp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7E233ADB-5EF9-4E5C-95A9-B3ACCBC37760}"/>
              </a:ext>
            </a:extLst>
          </p:cNvPr>
          <p:cNvSpPr/>
          <p:nvPr/>
        </p:nvSpPr>
        <p:spPr>
          <a:xfrm>
            <a:off x="0" y="6572251"/>
            <a:ext cx="12192000" cy="285749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3082" name="TextBox 63"/>
          <p:cNvSpPr txBox="1">
            <a:spLocks noChangeArrowheads="1"/>
          </p:cNvSpPr>
          <p:nvPr/>
        </p:nvSpPr>
        <p:spPr bwMode="auto">
          <a:xfrm>
            <a:off x="11885506" y="6525297"/>
            <a:ext cx="306494" cy="37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67" b="1" dirty="0" smtClean="0">
                <a:solidFill>
                  <a:schemeClr val="bg1"/>
                </a:solidFill>
              </a:rPr>
              <a:t>4</a:t>
            </a:r>
            <a:endParaRPr lang="ru-RU" altLang="ru-RU" sz="1867" b="1" dirty="0">
              <a:solidFill>
                <a:schemeClr val="bg1"/>
              </a:solidFill>
            </a:endParaRPr>
          </a:p>
        </p:txBody>
      </p:sp>
      <p:pic>
        <p:nvPicPr>
          <p:cNvPr id="13" name="Picture 2" descr="C:\Users\XTreme.ws\Desktop\ЦМРиИТО\Эмблема.jp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11087101" y="69157"/>
            <a:ext cx="876995" cy="876994"/>
          </a:xfrm>
          <a:prstGeom prst="ellipse">
            <a:avLst/>
          </a:prstGeom>
          <a:noFill/>
          <a:effectLst>
            <a:outerShdw blurRad="4953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-181683" y="217213"/>
            <a:ext cx="113665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8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Проект Инструктивно- методического письма 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096000" y="1782782"/>
            <a:ext cx="27214" cy="3491347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85750" y="1351249"/>
            <a:ext cx="5494563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Ведение электронного журнала 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Kundelik.kz</a:t>
            </a:r>
            <a:endParaRPr lang="ru-RU" sz="12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57192" y="1347119"/>
            <a:ext cx="5492869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Перенос праздничных дней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85749" y="2083247"/>
            <a:ext cx="54945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288925" algn="l"/>
              </a:tabLst>
            </a:pPr>
            <a:r>
              <a:rPr lang="ru-RU" sz="16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</a:t>
            </a:r>
            <a:r>
              <a:rPr lang="kk-KZ" sz="16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первом классе</a:t>
            </a:r>
            <a:r>
              <a:rPr lang="ru-RU" sz="16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 2021-2022 учебном году </a:t>
            </a:r>
            <a:r>
              <a:rPr lang="ru-RU" sz="16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оценивание </a:t>
            </a:r>
            <a:r>
              <a:rPr lang="kk-KZ" sz="16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учебных достижений обучающихся </a:t>
            </a:r>
            <a:r>
              <a:rPr lang="ru-RU" sz="16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 </a:t>
            </a:r>
            <a:r>
              <a:rPr lang="ru-RU" sz="16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проводится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288925" algn="l"/>
              </a:tabLst>
            </a:pPr>
            <a:r>
              <a:rPr lang="ru-RU" sz="16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Обратная связь осуществляется педагогом через </a:t>
            </a:r>
            <a:r>
              <a:rPr lang="ru-RU" sz="16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комментарии, рубрики, рекомендации по итогам выполненной </a:t>
            </a:r>
            <a:r>
              <a:rPr lang="ru-RU" sz="16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работы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288925" algn="l"/>
              </a:tabLst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составлении расписания уроков администрации школ рекомендуется использовать автоматизированные программы с учетом норм учебных часов по предметам в каждом классе, материально-технической базы и кадровых ресурсов школы. Расписание составляется согласно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Санитарным правилам «Санитарно-эпидемиологические требования к объектам образования» </a:t>
            </a:r>
            <a:endParaRPr lang="en-US" sz="16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43158" y="2092345"/>
            <a:ext cx="572093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k-KZ" sz="1600" i="1" dirty="0">
                <a:latin typeface="Arial" panose="020B0604020202020204" pitchFamily="34" charset="0"/>
                <a:cs typeface="Arial" panose="020B0604020202020204" pitchFamily="34" charset="0"/>
              </a:rPr>
              <a:t>Занятия, выпавшие на праздничные дни, переносятся на другие дни. 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В этом случае темы уроков/цели обучения необходимо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интегрировать согласно содержанию учебной программы.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При этом дополнительно часы не выделяются. В классных журналах темы объединенных уроков указываются в одной строке.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Изменения на основании приказа руководителя организации образования отражаются в электронном журнале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k-KZ" sz="1600" i="1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ехническая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поддержка по заполнению электронных журналов и дневников оказывается через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колцентр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, службу поддержки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94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7" name="Группа 40"/>
          <p:cNvGrpSpPr>
            <a:grpSpLocks/>
          </p:cNvGrpSpPr>
          <p:nvPr/>
        </p:nvGrpSpPr>
        <p:grpSpPr bwMode="auto">
          <a:xfrm>
            <a:off x="0" y="1"/>
            <a:ext cx="11144251" cy="946150"/>
            <a:chOff x="0" y="0"/>
            <a:chExt cx="5886644" cy="928676"/>
          </a:xfrm>
        </p:grpSpPr>
        <p:sp>
          <p:nvSpPr>
            <p:cNvPr id="39" name="Прямоугольник 38">
              <a:extLst>
                <a:ext uri="{FF2B5EF4-FFF2-40B4-BE49-F238E27FC236}">
                  <a16:creationId xmlns:a16="http://schemas.microsoft.com/office/drawing/2014/main" id="{99A643D7-FD9D-4326-ACF6-C38C1DD91DEE}"/>
                </a:ext>
              </a:extLst>
            </p:cNvPr>
            <p:cNvSpPr/>
            <p:nvPr/>
          </p:nvSpPr>
          <p:spPr>
            <a:xfrm>
              <a:off x="0" y="0"/>
              <a:ext cx="5286240" cy="928676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40" name="Блок-схема: сохраненные данные 39">
              <a:extLst>
                <a:ext uri="{FF2B5EF4-FFF2-40B4-BE49-F238E27FC236}">
                  <a16:creationId xmlns:a16="http://schemas.microsoft.com/office/drawing/2014/main" id="{807F1A20-17E3-47C2-8E68-DB419AC672F5}"/>
                </a:ext>
              </a:extLst>
            </p:cNvPr>
            <p:cNvSpPr/>
            <p:nvPr/>
          </p:nvSpPr>
          <p:spPr>
            <a:xfrm>
              <a:off x="4500236" y="0"/>
              <a:ext cx="1386408" cy="928676"/>
            </a:xfrm>
            <a:prstGeom prst="flowChartOnlineStorag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/>
            </a:p>
          </p:txBody>
        </p:sp>
      </p:grp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7E233ADB-5EF9-4E5C-95A9-B3ACCBC37760}"/>
              </a:ext>
            </a:extLst>
          </p:cNvPr>
          <p:cNvSpPr/>
          <p:nvPr/>
        </p:nvSpPr>
        <p:spPr>
          <a:xfrm>
            <a:off x="0" y="6572251"/>
            <a:ext cx="12192000" cy="285749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3082" name="TextBox 63"/>
          <p:cNvSpPr txBox="1">
            <a:spLocks noChangeArrowheads="1"/>
          </p:cNvSpPr>
          <p:nvPr/>
        </p:nvSpPr>
        <p:spPr bwMode="auto">
          <a:xfrm>
            <a:off x="11885506" y="6525297"/>
            <a:ext cx="306494" cy="37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67" b="1" dirty="0">
                <a:solidFill>
                  <a:schemeClr val="bg1"/>
                </a:solidFill>
              </a:rPr>
              <a:t>5</a:t>
            </a:r>
          </a:p>
        </p:txBody>
      </p:sp>
      <p:pic>
        <p:nvPicPr>
          <p:cNvPr id="13" name="Picture 2" descr="C:\Users\XTreme.ws\Desktop\ЦМРиИТО\Эмблема.jp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11087101" y="69157"/>
            <a:ext cx="876995" cy="876994"/>
          </a:xfrm>
          <a:prstGeom prst="ellipse">
            <a:avLst/>
          </a:prstGeom>
          <a:noFill/>
          <a:effectLst>
            <a:outerShdw blurRad="4953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-181683" y="217213"/>
            <a:ext cx="113665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8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роект </a:t>
            </a:r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Инструктивно- методического письма </a:t>
            </a:r>
            <a:endParaRPr lang="ru-RU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3831" y="1163363"/>
            <a:ext cx="11401302" cy="70788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kk-KZ" sz="2000" b="1" dirty="0">
                <a:latin typeface="Arial" panose="020B0604020202020204" pitchFamily="34" charset="0"/>
                <a:cs typeface="Arial" panose="020B0604020202020204" pitchFamily="34" charset="0"/>
              </a:rPr>
              <a:t>С целью повышения качества процесса обучения и изучения существующих проблем как у обучающихся, так и у педагогов необходимо усилить внутришкольный контроль</a:t>
            </a:r>
            <a:endParaRPr lang="en-US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03831" y="2019379"/>
            <a:ext cx="11401302" cy="443198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План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внутришкольного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контроля на учебный год </a:t>
            </a:r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составляется в соответствии с </a:t>
            </a:r>
            <a:r>
              <a:rPr lang="kk-KZ" b="1" i="1" dirty="0">
                <a:latin typeface="Arial" panose="020B0604020202020204" pitchFamily="34" charset="0"/>
                <a:cs typeface="Arial" panose="020B0604020202020204" pitchFamily="34" charset="0"/>
              </a:rPr>
              <a:t>Приложением 17 приказа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Министра образования и науки Республики Казахстан</a:t>
            </a:r>
            <a:r>
              <a:rPr lang="kk-KZ" b="1" i="1" dirty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Об утверждении Перечня документов, обязательных для ведения педагогами организаций среднего, технического и профессионального, </a:t>
            </a:r>
            <a:r>
              <a:rPr lang="ru-RU" b="1" i="1" dirty="0" err="1">
                <a:latin typeface="Arial" panose="020B0604020202020204" pitchFamily="34" charset="0"/>
                <a:cs typeface="Arial" panose="020B0604020202020204" pitchFamily="34" charset="0"/>
              </a:rPr>
              <a:t>послесреднего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 образования, и их формы</a:t>
            </a:r>
            <a:r>
              <a:rPr lang="kk-KZ" b="1" i="1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от 6 апреля 2020 года № 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130</a:t>
            </a:r>
          </a:p>
          <a:p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Наблюдение</a:t>
            </a:r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, исследование и анализ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уроков </a:t>
            </a:r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является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основой для улучшения </a:t>
            </a:r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процесса обучения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профессионального роста и развития педагога, а также повышения качества знаний обучающихся.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Результаты наблюдения уроков систематически должны заслушиваться на заседаниях предметных методических объединений, методических 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советах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Также рекомендуются систематические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взаимопосещения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уроков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педагогами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реднесрочные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планы по учебным предметам для 1-11-х классов размещены на </a:t>
            </a:r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сайте АО «АОО НИШ» в блоге «С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истемно-методическ</a:t>
            </a:r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комплекс</a:t>
            </a: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Краткосрочный план может быть представлен в электронном или бумажном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формате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88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7" name="Группа 40"/>
          <p:cNvGrpSpPr>
            <a:grpSpLocks/>
          </p:cNvGrpSpPr>
          <p:nvPr/>
        </p:nvGrpSpPr>
        <p:grpSpPr bwMode="auto">
          <a:xfrm>
            <a:off x="0" y="1"/>
            <a:ext cx="11144251" cy="946150"/>
            <a:chOff x="0" y="0"/>
            <a:chExt cx="5886644" cy="928676"/>
          </a:xfrm>
        </p:grpSpPr>
        <p:sp>
          <p:nvSpPr>
            <p:cNvPr id="39" name="Прямоугольник 38">
              <a:extLst>
                <a:ext uri="{FF2B5EF4-FFF2-40B4-BE49-F238E27FC236}">
                  <a16:creationId xmlns:a16="http://schemas.microsoft.com/office/drawing/2014/main" id="{99A643D7-FD9D-4326-ACF6-C38C1DD91DEE}"/>
                </a:ext>
              </a:extLst>
            </p:cNvPr>
            <p:cNvSpPr/>
            <p:nvPr/>
          </p:nvSpPr>
          <p:spPr>
            <a:xfrm>
              <a:off x="0" y="0"/>
              <a:ext cx="5286240" cy="928676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40" name="Блок-схема: сохраненные данные 39">
              <a:extLst>
                <a:ext uri="{FF2B5EF4-FFF2-40B4-BE49-F238E27FC236}">
                  <a16:creationId xmlns:a16="http://schemas.microsoft.com/office/drawing/2014/main" id="{807F1A20-17E3-47C2-8E68-DB419AC672F5}"/>
                </a:ext>
              </a:extLst>
            </p:cNvPr>
            <p:cNvSpPr/>
            <p:nvPr/>
          </p:nvSpPr>
          <p:spPr>
            <a:xfrm>
              <a:off x="4500236" y="0"/>
              <a:ext cx="1386408" cy="928676"/>
            </a:xfrm>
            <a:prstGeom prst="flowChartOnlineStorag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/>
            </a:p>
          </p:txBody>
        </p:sp>
      </p:grp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7E233ADB-5EF9-4E5C-95A9-B3ACCBC37760}"/>
              </a:ext>
            </a:extLst>
          </p:cNvPr>
          <p:cNvSpPr/>
          <p:nvPr/>
        </p:nvSpPr>
        <p:spPr>
          <a:xfrm>
            <a:off x="0" y="6572251"/>
            <a:ext cx="12192000" cy="285749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3082" name="TextBox 63"/>
          <p:cNvSpPr txBox="1">
            <a:spLocks noChangeArrowheads="1"/>
          </p:cNvSpPr>
          <p:nvPr/>
        </p:nvSpPr>
        <p:spPr bwMode="auto">
          <a:xfrm>
            <a:off x="11885506" y="6525297"/>
            <a:ext cx="306494" cy="37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67" b="1" dirty="0">
                <a:solidFill>
                  <a:schemeClr val="bg1"/>
                </a:solidFill>
              </a:rPr>
              <a:t>6</a:t>
            </a:r>
          </a:p>
        </p:txBody>
      </p:sp>
      <p:pic>
        <p:nvPicPr>
          <p:cNvPr id="13" name="Picture 2" descr="C:\Users\XTreme.ws\Desktop\ЦМРиИТО\Эмблема.jp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11087101" y="69157"/>
            <a:ext cx="876995" cy="876994"/>
          </a:xfrm>
          <a:prstGeom prst="ellipse">
            <a:avLst/>
          </a:prstGeom>
          <a:noFill/>
          <a:effectLst>
            <a:outerShdw blurRad="4953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-181683" y="217213"/>
            <a:ext cx="113665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8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роект </a:t>
            </a:r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Инструктивно- методического письма </a:t>
            </a:r>
            <a:endParaRPr lang="ru-RU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8059" y="1501648"/>
            <a:ext cx="5972108" cy="203132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начале 2021-2022 учебного года рекомендуется провести   контрольный срез знаний обучающихся по учебным предметам. 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результатам среза знаний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разрабатывается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работы школы и каждого педагога по восполнению пробелов в знаниях обучающихся. 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восполнению пробелов знаний проводится систематически. 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мониторинга качества знаний обучающихся по учебным предметам.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4587" y="1006158"/>
            <a:ext cx="5468288" cy="40862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ВОСПОЛНЕНИЕ ЗНАНИЙ ОБУЧАЮЩИХСЯ</a:t>
            </a:r>
            <a:endParaRPr lang="ru-RU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87919" y="1501648"/>
            <a:ext cx="5603388" cy="160043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наличие пробелов в знаниях по учебной программе предмета;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наличие пробелов в </a:t>
            </a: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умениях и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навыках учебно-познавательной деятельности;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недостаточный уровень развития личностных качеств, проявления самостоятельности, организованности, необходимых для успешного обучения;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эмоциальный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дискомфорт.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28059" y="4575543"/>
            <a:ext cx="5972108" cy="181588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оказание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помощи в планировании учебной деятельности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сопровождение и консультирование в ходе учебной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деятельности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стимулирование учебной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деятельности</a:t>
            </a: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мониторинг учебной деятельности и достижений ученика (регулярный опрос ученика, проверка выполнения учебных заданий, обратная связь, активизация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самооценивания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и др.);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дополнительные занятия и организация взаимопомощи;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работа с родителями по оказанию поддержки обучающемуся.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95808" y="3218463"/>
            <a:ext cx="5468288" cy="40862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ПЕДАГОГУ НЕОБХОДИМО</a:t>
            </a:r>
            <a:endParaRPr lang="ru-RU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495807" y="3767542"/>
            <a:ext cx="5595499" cy="1600438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выявить </a:t>
            </a: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причины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отставания обучающего и определить уровень его учебных достижений и пробелы в знаниях;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изучить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потребности обучающегося </a:t>
            </a: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оказания индивидуальной поддержки;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разработать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индивидуальный план обучения с подбором и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ндивидуальных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заданий;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kk-K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организовать </a:t>
            </a: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системную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обратную связь.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495808" y="1015307"/>
            <a:ext cx="5468288" cy="40862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ОСНОВНЫЕ </a:t>
            </a:r>
            <a:r>
              <a:rPr lang="kk-KZ" b="1" dirty="0">
                <a:latin typeface="Arial" panose="020B0604020202020204" pitchFamily="34" charset="0"/>
                <a:cs typeface="Arial" panose="020B0604020202020204" pitchFamily="34" charset="0"/>
              </a:rPr>
              <a:t>ПОКАЗАТЕЛИ ПРОБЕЛОВ</a:t>
            </a:r>
            <a:endParaRPr lang="ru-RU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79969" y="3713799"/>
            <a:ext cx="5468288" cy="646986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АЛГОРИТМ РАБОТЫ СО СЛАБОУСПЕВАЮЩИМИ ОБУЧАЮЩИМИСЯ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495807" y="5460540"/>
            <a:ext cx="5595499" cy="89255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организации работы по восполнению пробелов знаний необходимо руководствоваться </a:t>
            </a:r>
            <a:r>
              <a:rPr lang="ru-RU" sz="1300" b="1" i="1" dirty="0">
                <a:latin typeface="Arial" panose="020B0604020202020204" pitchFamily="34" charset="0"/>
                <a:cs typeface="Arial" panose="020B0604020202020204" pitchFamily="34" charset="0"/>
              </a:rPr>
              <a:t>Приложением к «Методическим рекомендациям по организации летней школы в 2020-2021 учебному году» (приказ МОН от 26 мая 2021 года №240).</a:t>
            </a:r>
          </a:p>
        </p:txBody>
      </p:sp>
    </p:spTree>
    <p:extLst>
      <p:ext uri="{BB962C8B-B14F-4D97-AF65-F5344CB8AC3E}">
        <p14:creationId xmlns:p14="http://schemas.microsoft.com/office/powerpoint/2010/main" val="386278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7" name="Группа 40"/>
          <p:cNvGrpSpPr>
            <a:grpSpLocks/>
          </p:cNvGrpSpPr>
          <p:nvPr/>
        </p:nvGrpSpPr>
        <p:grpSpPr bwMode="auto">
          <a:xfrm>
            <a:off x="0" y="1"/>
            <a:ext cx="11144251" cy="946150"/>
            <a:chOff x="0" y="0"/>
            <a:chExt cx="5886644" cy="928676"/>
          </a:xfrm>
        </p:grpSpPr>
        <p:sp>
          <p:nvSpPr>
            <p:cNvPr id="39" name="Прямоугольник 38">
              <a:extLst>
                <a:ext uri="{FF2B5EF4-FFF2-40B4-BE49-F238E27FC236}">
                  <a16:creationId xmlns:a16="http://schemas.microsoft.com/office/drawing/2014/main" id="{99A643D7-FD9D-4326-ACF6-C38C1DD91DEE}"/>
                </a:ext>
              </a:extLst>
            </p:cNvPr>
            <p:cNvSpPr/>
            <p:nvPr/>
          </p:nvSpPr>
          <p:spPr>
            <a:xfrm>
              <a:off x="0" y="0"/>
              <a:ext cx="5286240" cy="928676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40" name="Блок-схема: сохраненные данные 39">
              <a:extLst>
                <a:ext uri="{FF2B5EF4-FFF2-40B4-BE49-F238E27FC236}">
                  <a16:creationId xmlns:a16="http://schemas.microsoft.com/office/drawing/2014/main" id="{807F1A20-17E3-47C2-8E68-DB419AC672F5}"/>
                </a:ext>
              </a:extLst>
            </p:cNvPr>
            <p:cNvSpPr/>
            <p:nvPr/>
          </p:nvSpPr>
          <p:spPr>
            <a:xfrm>
              <a:off x="4500236" y="0"/>
              <a:ext cx="1386408" cy="928676"/>
            </a:xfrm>
            <a:prstGeom prst="flowChartOnlineStorag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/>
            </a:p>
          </p:txBody>
        </p:sp>
      </p:grp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7E233ADB-5EF9-4E5C-95A9-B3ACCBC37760}"/>
              </a:ext>
            </a:extLst>
          </p:cNvPr>
          <p:cNvSpPr/>
          <p:nvPr/>
        </p:nvSpPr>
        <p:spPr>
          <a:xfrm>
            <a:off x="0" y="6572251"/>
            <a:ext cx="12192000" cy="285749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3082" name="TextBox 63"/>
          <p:cNvSpPr txBox="1">
            <a:spLocks noChangeArrowheads="1"/>
          </p:cNvSpPr>
          <p:nvPr/>
        </p:nvSpPr>
        <p:spPr bwMode="auto">
          <a:xfrm>
            <a:off x="11885506" y="6525297"/>
            <a:ext cx="306494" cy="37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67" b="1" dirty="0" smtClean="0">
                <a:solidFill>
                  <a:schemeClr val="bg1"/>
                </a:solidFill>
              </a:rPr>
              <a:t>7</a:t>
            </a:r>
            <a:endParaRPr lang="ru-RU" altLang="ru-RU" sz="1867" b="1" dirty="0">
              <a:solidFill>
                <a:schemeClr val="bg1"/>
              </a:solidFill>
            </a:endParaRPr>
          </a:p>
        </p:txBody>
      </p:sp>
      <p:pic>
        <p:nvPicPr>
          <p:cNvPr id="13" name="Picture 2" descr="C:\Users\XTreme.ws\Desktop\ЦМРиИТО\Эмблема.jp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11087101" y="69157"/>
            <a:ext cx="876995" cy="876994"/>
          </a:xfrm>
          <a:prstGeom prst="ellipse">
            <a:avLst/>
          </a:prstGeom>
          <a:noFill/>
          <a:effectLst>
            <a:outerShdw blurRad="4953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-181683" y="217213"/>
            <a:ext cx="113665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8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роект </a:t>
            </a:r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Инструктивно- методического письма </a:t>
            </a:r>
            <a:endParaRPr lang="ru-RU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9227" y="1056127"/>
            <a:ext cx="10858501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Качество образования  напрямую зависит от профессионализма педагога</a:t>
            </a:r>
            <a:endParaRPr lang="ru-RU" sz="12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9227" y="1535435"/>
            <a:ext cx="11258552" cy="4767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kk-KZ" sz="15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Организация образования может выработать единые требования по соблюдению корпоративной культуры, стиля, формы и этики  педагогов и других участников образовательного процесса.</a:t>
            </a:r>
            <a:endParaRPr lang="en-US" sz="15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kk-KZ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Прием </a:t>
            </a:r>
            <a:r>
              <a:rPr lang="kk-KZ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работу педагогов производится </a:t>
            </a:r>
            <a:r>
              <a:rPr lang="kk-KZ" sz="15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основании Закона Республики Казахстан от 31 марта 2021 года №24-VII </a:t>
            </a:r>
            <a:r>
              <a:rPr lang="kk-KZ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ЗРК «О внесении изменений и дополнений в некоторые законодательные акты Республики Казахстан по вопросам науки».</a:t>
            </a:r>
            <a:endParaRPr lang="en-US" sz="15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kk-KZ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конкурсного приема на работу со сроком на календарный год создается конкурсная комиссия.</a:t>
            </a:r>
            <a:endParaRPr lang="en-US" sz="15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kk-KZ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конкурсе участвуют педагоги, соответствующие Типовым квалификационным характеристикам должностей педагогов, утвержденным </a:t>
            </a:r>
            <a:r>
              <a:rPr lang="kk-KZ" sz="15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приказом Министра образования и науки Республики Казахстан от 13 июля 2009 года №</a:t>
            </a:r>
            <a:r>
              <a:rPr lang="kk-KZ" sz="15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338</a:t>
            </a:r>
            <a:endParaRPr lang="en-US" sz="15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kk-KZ" sz="15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Конкурс проводится на вакантное место педагога с учебной нагрузкой 16 часов. Количество часов на каждого педагога при вакантных местах не должно превышать  1,5 ставки.</a:t>
            </a:r>
            <a:endParaRPr lang="en-US" sz="15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kk-KZ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Обучающимся и выпускникам организаций высшего и/или послевузовского образования по педагогическим специальностям, набравшим </a:t>
            </a:r>
            <a:r>
              <a:rPr lang="kk-KZ" sz="15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НКТ не менее 75 баллов, </a:t>
            </a:r>
            <a:r>
              <a:rPr lang="kk-KZ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присваивается квалификационная категория </a:t>
            </a:r>
            <a:r>
              <a:rPr lang="kk-KZ" sz="15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«педагог».</a:t>
            </a:r>
            <a:endParaRPr lang="en-US" sz="15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kk-KZ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Обучающимся и выпускникам организаций технического и профессионального образования, набравшим </a:t>
            </a:r>
            <a:r>
              <a:rPr lang="kk-KZ" sz="15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НКТ не менее 65 баллов</a:t>
            </a:r>
            <a:r>
              <a:rPr lang="kk-KZ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присваивается квалификационная категория </a:t>
            </a:r>
            <a:r>
              <a:rPr lang="kk-KZ" sz="15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«педагог».</a:t>
            </a:r>
            <a:endParaRPr lang="en-US" sz="15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kk-KZ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случае невыявления соответствующего претендента на вакантную должность к началу учебного года, в течение учебного года вакантные часы распределяются между педагогами организации образования и (или) принимается педагог-совместитель. При этом </a:t>
            </a:r>
            <a:r>
              <a:rPr lang="kk-KZ" sz="15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допускается прием на работу без конкурса педагогов-совместителей с нагрузкой не больше 8 часов.</a:t>
            </a:r>
            <a:r>
              <a:rPr lang="kk-KZ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kk-KZ" sz="15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Допускается распределение вакантных менее 16 часов среди педагогов данной организации образования</a:t>
            </a:r>
            <a:r>
              <a:rPr lang="kk-KZ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kk-KZ" sz="15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 допускается дробление вакантных 16 и более часов по одному предмету.</a:t>
            </a:r>
            <a:endParaRPr lang="en-US" sz="1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63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7" name="Группа 40"/>
          <p:cNvGrpSpPr>
            <a:grpSpLocks/>
          </p:cNvGrpSpPr>
          <p:nvPr/>
        </p:nvGrpSpPr>
        <p:grpSpPr bwMode="auto">
          <a:xfrm>
            <a:off x="0" y="1"/>
            <a:ext cx="11144251" cy="946150"/>
            <a:chOff x="0" y="0"/>
            <a:chExt cx="5886644" cy="928676"/>
          </a:xfrm>
        </p:grpSpPr>
        <p:sp>
          <p:nvSpPr>
            <p:cNvPr id="39" name="Прямоугольник 38">
              <a:extLst>
                <a:ext uri="{FF2B5EF4-FFF2-40B4-BE49-F238E27FC236}">
                  <a16:creationId xmlns:a16="http://schemas.microsoft.com/office/drawing/2014/main" id="{99A643D7-FD9D-4326-ACF6-C38C1DD91DEE}"/>
                </a:ext>
              </a:extLst>
            </p:cNvPr>
            <p:cNvSpPr/>
            <p:nvPr/>
          </p:nvSpPr>
          <p:spPr>
            <a:xfrm>
              <a:off x="0" y="0"/>
              <a:ext cx="5286240" cy="928676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40" name="Блок-схема: сохраненные данные 39">
              <a:extLst>
                <a:ext uri="{FF2B5EF4-FFF2-40B4-BE49-F238E27FC236}">
                  <a16:creationId xmlns:a16="http://schemas.microsoft.com/office/drawing/2014/main" id="{807F1A20-17E3-47C2-8E68-DB419AC672F5}"/>
                </a:ext>
              </a:extLst>
            </p:cNvPr>
            <p:cNvSpPr/>
            <p:nvPr/>
          </p:nvSpPr>
          <p:spPr>
            <a:xfrm>
              <a:off x="4500236" y="0"/>
              <a:ext cx="1386408" cy="928676"/>
            </a:xfrm>
            <a:prstGeom prst="flowChartOnlineStorag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/>
            </a:p>
          </p:txBody>
        </p:sp>
      </p:grp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7E233ADB-5EF9-4E5C-95A9-B3ACCBC37760}"/>
              </a:ext>
            </a:extLst>
          </p:cNvPr>
          <p:cNvSpPr/>
          <p:nvPr/>
        </p:nvSpPr>
        <p:spPr>
          <a:xfrm>
            <a:off x="0" y="6572251"/>
            <a:ext cx="12192000" cy="285749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3082" name="TextBox 63"/>
          <p:cNvSpPr txBox="1">
            <a:spLocks noChangeArrowheads="1"/>
          </p:cNvSpPr>
          <p:nvPr/>
        </p:nvSpPr>
        <p:spPr bwMode="auto">
          <a:xfrm>
            <a:off x="11885506" y="6525297"/>
            <a:ext cx="306494" cy="37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67" b="1" dirty="0" smtClean="0">
                <a:solidFill>
                  <a:schemeClr val="bg1"/>
                </a:solidFill>
              </a:rPr>
              <a:t>8</a:t>
            </a:r>
            <a:endParaRPr lang="ru-RU" altLang="ru-RU" sz="1867" b="1" dirty="0">
              <a:solidFill>
                <a:schemeClr val="bg1"/>
              </a:solidFill>
            </a:endParaRPr>
          </a:p>
        </p:txBody>
      </p:sp>
      <p:pic>
        <p:nvPicPr>
          <p:cNvPr id="13" name="Picture 2" descr="C:\Users\XTreme.ws\Desktop\ЦМРиИТО\Эмблема.jp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11087101" y="69157"/>
            <a:ext cx="876995" cy="876994"/>
          </a:xfrm>
          <a:prstGeom prst="ellipse">
            <a:avLst/>
          </a:prstGeom>
          <a:noFill/>
          <a:effectLst>
            <a:outerShdw blurRad="4953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-181683" y="217213"/>
            <a:ext cx="113665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8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роект </a:t>
            </a:r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Инструктивно- методического письма </a:t>
            </a:r>
            <a:endParaRPr lang="ru-RU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3100" y="1173106"/>
            <a:ext cx="5303456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ПОДУШЕВОЕ ФИНАНСИРОВАНИЕ </a:t>
            </a:r>
            <a:endParaRPr lang="ru-RU" sz="12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83539" y="1184204"/>
            <a:ext cx="5303457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ПЛАТНЫЕ УСЛУГИ</a:t>
            </a:r>
            <a:endParaRPr lang="ru-RU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83539" y="3677394"/>
            <a:ext cx="5242059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АТТЕСТАЦИЯ ПЕДАГОГОВ</a:t>
            </a:r>
            <a:endParaRPr lang="ru-RU" sz="12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13099" y="1769393"/>
            <a:ext cx="5303457" cy="3970318"/>
          </a:xfrm>
          <a:prstGeom prst="rect">
            <a:avLst/>
          </a:prstGeom>
          <a:ln>
            <a:solidFill>
              <a:srgbClr val="2E75B6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2021-2022 учебном году организациям образования в рамках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подушевого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финансирования необходимо отработать эффективный механизм для осуществления самостоятельного решения по распределению сэкономленных средств  на потребности школы (на оборудование, мебель, интерактивные доски и др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Оставшиеся к концу года средства при грамотном планировании можно расходовать на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дополнительные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статьи расходов: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капитальный ремонт, закуп оборудования и другое.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283539" y="4287710"/>
            <a:ext cx="5303457" cy="1754326"/>
          </a:xfrm>
          <a:prstGeom prst="rect">
            <a:avLst/>
          </a:prstGeom>
          <a:ln>
            <a:solidFill>
              <a:srgbClr val="2E75B6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Аттестация педагогов, занимающих должности в организациях образования, реализующих общеобразовательные учебные программы </a:t>
            </a: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проводится </a:t>
            </a:r>
            <a:r>
              <a:rPr lang="kk-KZ" b="1" dirty="0">
                <a:latin typeface="Arial" panose="020B0604020202020204" pitchFamily="34" charset="0"/>
                <a:cs typeface="Arial" panose="020B0604020202020204" pitchFamily="34" charset="0"/>
              </a:rPr>
              <a:t>в соотвествии с  Приказом Министра образования и науки Республики Казахстан от 14 мая 2020 года № 202</a:t>
            </a:r>
            <a:r>
              <a:rPr lang="kk-KZ" dirty="0"/>
              <a:t>.</a:t>
            </a:r>
            <a:endParaRPr lang="en-US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283539" y="1657327"/>
            <a:ext cx="5303457" cy="1870512"/>
          </a:xfrm>
          <a:prstGeom prst="rect">
            <a:avLst/>
          </a:prstGeom>
          <a:ln>
            <a:solidFill>
              <a:srgbClr val="2E75B6"/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181818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Согласно Закона РК «Об образовании» (ст.63, п.3), школы </a:t>
            </a:r>
            <a:r>
              <a:rPr lang="ru-RU" b="1" dirty="0">
                <a:solidFill>
                  <a:srgbClr val="181818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могут оказывать платные услуги</a:t>
            </a:r>
            <a:r>
              <a:rPr lang="ru-RU" dirty="0">
                <a:solidFill>
                  <a:srgbClr val="181818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i="1" dirty="0">
                <a:solidFill>
                  <a:srgbClr val="18181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i="1" dirty="0" err="1">
                <a:solidFill>
                  <a:srgbClr val="18181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предоставлеения</a:t>
            </a:r>
            <a:r>
              <a:rPr lang="ru-RU" i="1" dirty="0">
                <a:solidFill>
                  <a:srgbClr val="18181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платных услуг школа заключает договор. Деньги за оказание платных услуг поступают в бюджет школы.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06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7" name="Группа 40"/>
          <p:cNvGrpSpPr>
            <a:grpSpLocks/>
          </p:cNvGrpSpPr>
          <p:nvPr/>
        </p:nvGrpSpPr>
        <p:grpSpPr bwMode="auto">
          <a:xfrm>
            <a:off x="0" y="1"/>
            <a:ext cx="11144251" cy="946150"/>
            <a:chOff x="0" y="0"/>
            <a:chExt cx="5886644" cy="928676"/>
          </a:xfrm>
        </p:grpSpPr>
        <p:sp>
          <p:nvSpPr>
            <p:cNvPr id="39" name="Прямоугольник 38">
              <a:extLst>
                <a:ext uri="{FF2B5EF4-FFF2-40B4-BE49-F238E27FC236}">
                  <a16:creationId xmlns:a16="http://schemas.microsoft.com/office/drawing/2014/main" id="{99A643D7-FD9D-4326-ACF6-C38C1DD91DEE}"/>
                </a:ext>
              </a:extLst>
            </p:cNvPr>
            <p:cNvSpPr/>
            <p:nvPr/>
          </p:nvSpPr>
          <p:spPr>
            <a:xfrm>
              <a:off x="0" y="0"/>
              <a:ext cx="5286240" cy="928676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40" name="Блок-схема: сохраненные данные 39">
              <a:extLst>
                <a:ext uri="{FF2B5EF4-FFF2-40B4-BE49-F238E27FC236}">
                  <a16:creationId xmlns:a16="http://schemas.microsoft.com/office/drawing/2014/main" id="{807F1A20-17E3-47C2-8E68-DB419AC672F5}"/>
                </a:ext>
              </a:extLst>
            </p:cNvPr>
            <p:cNvSpPr/>
            <p:nvPr/>
          </p:nvSpPr>
          <p:spPr>
            <a:xfrm>
              <a:off x="4500236" y="0"/>
              <a:ext cx="1386408" cy="928676"/>
            </a:xfrm>
            <a:prstGeom prst="flowChartOnlineStorag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/>
            </a:p>
          </p:txBody>
        </p:sp>
      </p:grp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7E233ADB-5EF9-4E5C-95A9-B3ACCBC37760}"/>
              </a:ext>
            </a:extLst>
          </p:cNvPr>
          <p:cNvSpPr/>
          <p:nvPr/>
        </p:nvSpPr>
        <p:spPr>
          <a:xfrm>
            <a:off x="0" y="6572251"/>
            <a:ext cx="12192000" cy="285749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3082" name="TextBox 63"/>
          <p:cNvSpPr txBox="1">
            <a:spLocks noChangeArrowheads="1"/>
          </p:cNvSpPr>
          <p:nvPr/>
        </p:nvSpPr>
        <p:spPr bwMode="auto">
          <a:xfrm>
            <a:off x="11885506" y="6525297"/>
            <a:ext cx="306494" cy="37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67" b="1" dirty="0">
                <a:solidFill>
                  <a:schemeClr val="bg1"/>
                </a:solidFill>
              </a:rPr>
              <a:t>9</a:t>
            </a:r>
          </a:p>
        </p:txBody>
      </p:sp>
      <p:pic>
        <p:nvPicPr>
          <p:cNvPr id="13" name="Picture 2" descr="C:\Users\XTreme.ws\Desktop\ЦМРиИТО\Эмблема.jp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11087101" y="69157"/>
            <a:ext cx="876995" cy="876994"/>
          </a:xfrm>
          <a:prstGeom prst="ellipse">
            <a:avLst/>
          </a:prstGeom>
          <a:noFill/>
          <a:effectLst>
            <a:outerShdw blurRad="4953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-149026" y="119133"/>
            <a:ext cx="113665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8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ОСОБЕННОСТИ ОРГАНИЗАЦИИ ВОСПИТАТЕЛЬНОЙ </a:t>
            </a: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РАБОТЫ</a:t>
            </a:r>
          </a:p>
          <a:p>
            <a:pPr algn="ctr" defTabSz="914378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ОРГАНИЗАЦИЯХ СРЕДНЕГО ОБРАЗОВАНИЯ</a:t>
            </a:r>
            <a:endParaRPr lang="ru-RU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1634" y="1065283"/>
            <a:ext cx="5303456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НОРМАТИВНО-ПРАВОВЫЕ ДОКУМЕНТЫ </a:t>
            </a:r>
            <a:endParaRPr lang="ru-RU" sz="12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82048" y="4114618"/>
            <a:ext cx="5303458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«ЧИТАЮЩАЯ ШКОЛА – ЧИТАЮЩАЯ НАЦИЯ»</a:t>
            </a:r>
            <a:endParaRPr lang="ru-RU" sz="12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79931" y="1065283"/>
            <a:ext cx="5146809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ПРОЕКТЫ</a:t>
            </a:r>
            <a:endParaRPr lang="ru-RU" sz="12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31633" y="2724099"/>
            <a:ext cx="5303457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«ПЕРВЫЙ ЗВОНОК» </a:t>
            </a:r>
            <a:endParaRPr lang="ru-RU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31633" y="1559084"/>
            <a:ext cx="530345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Концептуальные основы воспитания в условиях реализации программы «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Рухани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жаңғыру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Концептуальные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основы развития краеведения в Республике Казахстан.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31632" y="3206677"/>
            <a:ext cx="53034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будет проведен только для обучающихся 1-х классов с торжественным вручением их первого учебника  «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Әліппе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»/ «Букварь».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мероприятии рекомендовано присутствие одного из родителей первоклассников.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Во 2-11-х классах 1 сентября 2021 года проводится урок Знаний «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Кел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балалар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окылык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!»,  посвященный 30-летию независимости Казахстана.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08382" y="1531900"/>
            <a:ext cx="521835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Школьное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самоуправление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обучающихся способствует демократизации образовательного процесса и должно стать неотъемлемой частью воспитательной работы в организациях образования.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Дебаты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интеллектуальная ролевая игра, это образовательная технология, которая формирует умение применять имеющиеся знания, развивает функциональную грамотность и служит залогом успешной самореализации в будущем.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474201" y="4881454"/>
            <a:ext cx="541130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Читательская грамотность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один из базовых навыков в формировании успешной, конкурентоспособной личности и коммуникативной компетентности в современном обществе и коммуникативной компетентности в современном обществе.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96947" y="5561955"/>
            <a:ext cx="5818492" cy="783869"/>
          </a:xfrm>
          <a:prstGeom prst="rect">
            <a:avLst/>
          </a:prstGeom>
          <a:ln>
            <a:solidFill>
              <a:srgbClr val="2E75B6"/>
            </a:solidFill>
          </a:ln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организациях образования остается актуальным практика проведения   </a:t>
            </a:r>
            <a:r>
              <a:rPr lang="ru-RU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классных часов по экологии 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 1-11-х классов  один раз в месяц на основании утвержденной тематики.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1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2341</Words>
  <Application>Microsoft Office PowerPoint</Application>
  <PresentationFormat>Широкоэкранный</PresentationFormat>
  <Paragraphs>190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Asus</cp:lastModifiedBy>
  <cp:revision>81</cp:revision>
  <dcterms:created xsi:type="dcterms:W3CDTF">2021-03-12T05:15:57Z</dcterms:created>
  <dcterms:modified xsi:type="dcterms:W3CDTF">2021-08-05T11:41:58Z</dcterms:modified>
</cp:coreProperties>
</file>