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2"/>
  </p:sldMasterIdLst>
  <p:notesMasterIdLst>
    <p:notesMasterId r:id="rId24"/>
  </p:notesMasterIdLst>
  <p:handoutMasterIdLst>
    <p:handoutMasterId r:id="rId25"/>
  </p:handoutMasterIdLst>
  <p:sldIdLst>
    <p:sldId id="325" r:id="rId3"/>
    <p:sldId id="330" r:id="rId4"/>
    <p:sldId id="331" r:id="rId5"/>
    <p:sldId id="332" r:id="rId6"/>
    <p:sldId id="333" r:id="rId7"/>
    <p:sldId id="334" r:id="rId8"/>
    <p:sldId id="335" r:id="rId9"/>
    <p:sldId id="336" r:id="rId10"/>
    <p:sldId id="337" r:id="rId11"/>
    <p:sldId id="338" r:id="rId12"/>
    <p:sldId id="339" r:id="rId13"/>
    <p:sldId id="340" r:id="rId14"/>
    <p:sldId id="341" r:id="rId15"/>
    <p:sldId id="342" r:id="rId16"/>
    <p:sldId id="343" r:id="rId17"/>
    <p:sldId id="344" r:id="rId18"/>
    <p:sldId id="345" r:id="rId19"/>
    <p:sldId id="346" r:id="rId20"/>
    <p:sldId id="347" r:id="rId21"/>
    <p:sldId id="348" r:id="rId22"/>
    <p:sldId id="349" r:id="rId23"/>
  </p:sldIdLst>
  <p:sldSz cx="9144000" cy="6858000" type="screen4x3"/>
  <p:notesSz cx="6888163" cy="100203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B03C1C"/>
    <a:srgbClr val="646F1F"/>
    <a:srgbClr val="96A72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1" autoAdjust="0"/>
    <p:restoredTop sz="94673" autoAdjust="0"/>
  </p:normalViewPr>
  <p:slideViewPr>
    <p:cSldViewPr>
      <p:cViewPr varScale="1">
        <p:scale>
          <a:sx n="69" d="100"/>
          <a:sy n="69" d="100"/>
        </p:scale>
        <p:origin x="-5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602"/>
    </p:cViewPr>
  </p:outlineViewPr>
  <p:notesTextViewPr>
    <p:cViewPr>
      <p:scale>
        <a:sx n="3" d="2"/>
        <a:sy n="3" d="2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1016"/>
          </a:xfrm>
          <a:prstGeom prst="rect">
            <a:avLst/>
          </a:prstGeom>
        </p:spPr>
        <p:txBody>
          <a:bodyPr vert="horz" lIns="96600" tIns="48300" rIns="96600" bIns="48300" rtlCol="0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901701" y="0"/>
            <a:ext cx="2984870" cy="501016"/>
          </a:xfrm>
          <a:prstGeom prst="rect">
            <a:avLst/>
          </a:prstGeom>
        </p:spPr>
        <p:txBody>
          <a:bodyPr vert="horz" lIns="96600" tIns="48300" rIns="96600" bIns="48300" rtlCol="0"/>
          <a:lstStyle>
            <a:lvl1pPr algn="r">
              <a:defRPr sz="1300"/>
            </a:lvl1pPr>
          </a:lstStyle>
          <a:p>
            <a:fld id="{A14FCB44-038D-4849-8142-E5F826FECE52}" type="datetimeFigureOut">
              <a:rPr lang="ru-RU" smtClean="0"/>
              <a:pPr/>
              <a:t>25.08.2016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1" y="9517545"/>
            <a:ext cx="2984870" cy="501016"/>
          </a:xfrm>
          <a:prstGeom prst="rect">
            <a:avLst/>
          </a:prstGeom>
        </p:spPr>
        <p:txBody>
          <a:bodyPr vert="horz" lIns="96600" tIns="48300" rIns="96600" bIns="48300" rtlCol="0" anchor="b"/>
          <a:lstStyle>
            <a:lvl1pPr algn="l">
              <a:defRPr sz="13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901701" y="9517545"/>
            <a:ext cx="2984870" cy="501016"/>
          </a:xfrm>
          <a:prstGeom prst="rect">
            <a:avLst/>
          </a:prstGeom>
        </p:spPr>
        <p:txBody>
          <a:bodyPr vert="horz" lIns="96600" tIns="48300" rIns="96600" bIns="48300" rtlCol="0" anchor="b"/>
          <a:lstStyle>
            <a:lvl1pPr algn="r">
              <a:defRPr sz="1300"/>
            </a:lvl1pPr>
          </a:lstStyle>
          <a:p>
            <a:fld id="{0348FA53-5383-4A0A-A4A1-CBD3A174D76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36903498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84870" cy="501016"/>
          </a:xfrm>
          <a:prstGeom prst="rect">
            <a:avLst/>
          </a:prstGeom>
        </p:spPr>
        <p:txBody>
          <a:bodyPr vert="horz" lIns="96600" tIns="48300" rIns="96600" bIns="48300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01701" y="0"/>
            <a:ext cx="2984870" cy="501016"/>
          </a:xfrm>
          <a:prstGeom prst="rect">
            <a:avLst/>
          </a:prstGeom>
        </p:spPr>
        <p:txBody>
          <a:bodyPr vert="horz" lIns="96600" tIns="48300" rIns="96600" bIns="48300" rtlCol="0"/>
          <a:lstStyle>
            <a:lvl1pPr algn="r">
              <a:defRPr sz="1300"/>
            </a:lvl1pPr>
          </a:lstStyle>
          <a:p>
            <a:fld id="{6DCC9987-AE10-4685-9B5B-4577F1D5BB4C}" type="datetimeFigureOut">
              <a:rPr lang="en-US" smtClean="0"/>
              <a:pPr/>
              <a:t>8/25/2016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38213" y="749300"/>
            <a:ext cx="5011737" cy="37592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0" tIns="48300" rIns="96600" bIns="4830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818" y="4759643"/>
            <a:ext cx="5510530" cy="4509136"/>
          </a:xfrm>
          <a:prstGeom prst="rect">
            <a:avLst/>
          </a:prstGeom>
        </p:spPr>
        <p:txBody>
          <a:bodyPr vert="horz" lIns="96600" tIns="48300" rIns="96600" bIns="4830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517545"/>
            <a:ext cx="2984870" cy="501016"/>
          </a:xfrm>
          <a:prstGeom prst="rect">
            <a:avLst/>
          </a:prstGeom>
        </p:spPr>
        <p:txBody>
          <a:bodyPr vert="horz" lIns="96600" tIns="48300" rIns="96600" bIns="48300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01701" y="9517545"/>
            <a:ext cx="2984870" cy="501016"/>
          </a:xfrm>
          <a:prstGeom prst="rect">
            <a:avLst/>
          </a:prstGeom>
        </p:spPr>
        <p:txBody>
          <a:bodyPr vert="horz" lIns="96600" tIns="48300" rIns="96600" bIns="48300" rtlCol="0" anchor="b"/>
          <a:lstStyle>
            <a:lvl1pPr algn="r">
              <a:defRPr sz="1300"/>
            </a:lvl1pPr>
          </a:lstStyle>
          <a:p>
            <a:fld id="{77D8454A-404F-4DF1-8F43-7DDF83BF3B6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3298746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D8454A-404F-4DF1-8F43-7DDF83BF3B63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491340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2169320"/>
          </a:xfrm>
        </p:spPr>
        <p:txBody>
          <a:bodyPr>
            <a:normAutofit/>
          </a:bodyPr>
          <a:lstStyle>
            <a:lvl1pPr marL="0" marR="36576" indent="0" algn="r">
              <a:spcBef>
                <a:spcPts val="0"/>
              </a:spcBef>
              <a:buNone/>
              <a:defRPr sz="2400">
                <a:ln>
                  <a:noFill/>
                </a:ln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C33A643-E3CB-4751-A8BE-015BD176C4DD}" type="datetime1">
              <a:rPr lang="en-US" smtClean="0"/>
              <a:pPr/>
              <a:t>8/25/2016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3BCB-104B-4B30-924A-FAC6704900CF}" type="datetime1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98EE7-6275-4704-8FBA-01E517A78F67}" type="datetime1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48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CEAAA5-79DE-4625-8AF6-9DCEDB649AA1}" type="datetime1">
              <a:rPr lang="en-US" smtClean="0"/>
              <a:pPr/>
              <a:t>8/25/2016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362700"/>
            <a:ext cx="2133600" cy="304800"/>
          </a:xfrm>
        </p:spPr>
        <p:txBody>
          <a:bodyPr/>
          <a:lstStyle/>
          <a:p>
            <a:fld id="{27FB3580-204B-48BE-858A-B5AABAFDD17A}" type="datetime1">
              <a:rPr lang="en-US" smtClean="0"/>
              <a:pPr/>
              <a:t>8/25/2016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366669"/>
            <a:ext cx="4260056" cy="300831"/>
          </a:xfrm>
        </p:spPr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524001"/>
            <a:ext cx="4038600" cy="472440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C0A65-0246-4445-A8D0-BC66F198ECA3}" type="datetime1">
              <a:rPr lang="en-US" smtClean="0"/>
              <a:pPr/>
              <a:t>8/25/2016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5957668"/>
          </a:xfrm>
        </p:spPr>
        <p:txBody>
          <a:bodyPr vert="vert270" anchor="b"/>
          <a:lstStyle>
            <a:lvl1pPr marL="0" algn="ctr">
              <a:defRPr sz="3300" b="0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2909668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2821276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2897476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350924"/>
            <a:ext cx="6858000" cy="28974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EF933-E598-4380-9943-250ADA2A5C11}" type="datetime1">
              <a:rPr lang="en-US" smtClean="0"/>
              <a:pPr/>
              <a:t>8/25/2016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E687D-125E-4B15-BA1C-F5836068D51C}" type="datetime1">
              <a:rPr lang="en-US" smtClean="0"/>
              <a:pPr/>
              <a:t>8/25/2016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15847E-D001-42BB-A019-567323881B92}" type="datetime1">
              <a:rPr lang="en-US" smtClean="0"/>
              <a:pPr/>
              <a:t>8/25/2016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883105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883105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2836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BBCD9-1D67-42B7-8F6C-0C55424099C2}" type="datetime1">
              <a:rPr lang="en-US" smtClean="0"/>
              <a:pPr/>
              <a:t>8/25/2016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097504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264834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638800"/>
            <a:ext cx="7333488" cy="6096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74E26-190D-49B0-82C7-18594D85C02E}" type="datetime1">
              <a:rPr lang="en-US" smtClean="0"/>
              <a:pPr/>
              <a:t>8/25/2016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Your logo here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104106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524000"/>
            <a:ext cx="8229600" cy="46482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365748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BF5A4DF4-AA81-4C0D-ACFB-22870CE8EE49}" type="datetime1">
              <a:rPr lang="en-US" smtClean="0"/>
              <a:pPr/>
              <a:t>8/25/2016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366669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Your logo here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365748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46FD205-8D79-439C-A802-2377436AEC8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>
    <mc:Choice xmlns:p14="http://schemas.microsoft.com/office/powerpoint/2010/main" xmlns="" Requires="p14">
      <p:transition spd="slow" p14:dur="1200">
        <p14:prism/>
      </p:transition>
    </mc:Choice>
    <mc:Fallback>
      <p:transition spd="slow">
        <p:fade/>
      </p:transition>
    </mc:Fallback>
  </mc:AlternateContent>
  <p:hf hdr="0" ftr="0" dt="0"/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3"/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500034" y="1844824"/>
            <a:ext cx="7960398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ru-RU" sz="4400" i="1" dirty="0" smtClean="0">
                <a:solidFill>
                  <a:schemeClr val="tx1"/>
                </a:solidFill>
              </a:rPr>
              <a:t> </a:t>
            </a:r>
            <a:r>
              <a:rPr lang="ru-RU" sz="4400" b="1" dirty="0" smtClean="0">
                <a:solidFill>
                  <a:schemeClr val="tx1"/>
                </a:solidFill>
                <a:latin typeface="Times New Roman"/>
              </a:rPr>
              <a:t>Актуальные </a:t>
            </a:r>
            <a:r>
              <a:rPr lang="ru-RU" sz="4400" b="1" dirty="0">
                <a:solidFill>
                  <a:schemeClr val="tx1"/>
                </a:solidFill>
                <a:latin typeface="Times New Roman"/>
              </a:rPr>
              <a:t>вопросы в системе образования: обновление содержания, итоговая аттестация выпускников</a:t>
            </a:r>
            <a:endParaRPr lang="ru-RU" sz="44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" name="Picture 2" descr="G:\1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2583" y="32144"/>
            <a:ext cx="1753127" cy="166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9495696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069143043"/>
              </p:ext>
            </p:extLst>
          </p:nvPr>
        </p:nvGraphicFramePr>
        <p:xfrm>
          <a:off x="539552" y="1196752"/>
          <a:ext cx="8352927" cy="3785616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772618"/>
                <a:gridCol w="1720424"/>
                <a:gridCol w="1817664"/>
                <a:gridCol w="1890094"/>
                <a:gridCol w="115212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экзамена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Ответственные за организацию и проведение экзамена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Функции организаторов экзамена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проведе-ния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 по выбору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Компьютерное тестирование (теоретические + практические задания)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НЦТ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базы заданий, проведение, выдача результатов тестирования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июня</a:t>
                      </a:r>
                      <a:endParaRPr lang="ru-RU" sz="18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 обязательных предмета и 1 предмет по выбору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8356551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548680"/>
            <a:ext cx="784887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k-KZ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ФОРМА И КОЛИЧЕСТВО ТЕСТОВЫХ ЗАДАНИЙ ДЛЯ ИТОГОВОЙ АТТЕСТАЦИИ ВЫПУСКНИКОВ ОБЩЕОБРАЗОВАТЕЛЬНЫХ ШКОЛ 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kk-KZ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</a:t>
            </a:r>
            <a:r>
              <a:rPr lang="ru-RU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2016-2017 УЧЕБНОМ ГОДУ</a:t>
            </a:r>
            <a:endParaRPr lang="ru-RU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050496659"/>
              </p:ext>
            </p:extLst>
          </p:nvPr>
        </p:nvGraphicFramePr>
        <p:xfrm>
          <a:off x="683568" y="1700808"/>
          <a:ext cx="7992890" cy="410108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87585"/>
                <a:gridCol w="1675602"/>
                <a:gridCol w="3232121"/>
                <a:gridCol w="1197582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Формат экзаменов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и форма тестовых заданий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тестирования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Казахский</a:t>
                      </a: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язык для русских школ или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русский язык</a:t>
                      </a: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казахских школ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(второй)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Тестирование: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1.Лексико-грамматический блок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Блок «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Аудирование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  3. Блок «Чтение»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1.Лексико-грамматический блок –      20 тестовых заданий с выбором одного правильного ответа                                                                      2. Блок «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Аудирование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– 10 тестовых заданий (2 текста, 200-250 слов)                                                                                                                                                                                      3. Блок «Чтение» – 10 тестовых заданий (2 текста, 200-250 слов)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минут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910819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4110561834"/>
              </p:ext>
            </p:extLst>
          </p:nvPr>
        </p:nvGraphicFramePr>
        <p:xfrm>
          <a:off x="611560" y="1371576"/>
          <a:ext cx="7776866" cy="378561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84178"/>
                <a:gridCol w="1656184"/>
                <a:gridCol w="3240360"/>
                <a:gridCol w="129614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Формат экзаменов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и форма тестовых заданий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тестирования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Тестирование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079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</a:t>
                      </a: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тестовых заданий. 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079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indent="10795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тестовых заданий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</a:t>
                      </a:r>
                      <a:r>
                        <a:rPr lang="ru-RU" sz="1800" baseline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выбором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одного правильного ответа; 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endParaRPr lang="ru-RU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 заданий с множественным выбором ответа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минут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0168418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33766033"/>
              </p:ext>
            </p:extLst>
          </p:nvPr>
        </p:nvGraphicFramePr>
        <p:xfrm>
          <a:off x="611560" y="1340768"/>
          <a:ext cx="7848872" cy="34701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53574"/>
                <a:gridCol w="1645411"/>
                <a:gridCol w="3173884"/>
                <a:gridCol w="1176003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Формат экзаменов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и форма тестовых заданий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тестирования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Тестирование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 40 тестовых заданий.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тестовых заданий с выбором одного правильного ответа; 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заданий с множественным выбором ответа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минут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Әдебиет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4160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0275481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676729781"/>
              </p:ext>
            </p:extLst>
          </p:nvPr>
        </p:nvGraphicFramePr>
        <p:xfrm>
          <a:off x="683568" y="1124744"/>
          <a:ext cx="8064896" cy="34701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17524"/>
                <a:gridCol w="1642850"/>
                <a:gridCol w="3408378"/>
                <a:gridCol w="129614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Формат экзаменов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и форма тестовых заданий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тестирования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язык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Тестирование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1.Лексико-грамматический блок – 20 тестовых заданий с выбором одного правильного ответа; 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              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Блок «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Аудирование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– 10 тестовых заданий (2 текста, 200-250 слов);           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                                    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Блок «Чтение» – 10 тестовых заданий (2 текста, 200-250 слов)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75 минут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9727517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866813915"/>
              </p:ext>
            </p:extLst>
          </p:nvPr>
        </p:nvGraphicFramePr>
        <p:xfrm>
          <a:off x="683568" y="1472184"/>
          <a:ext cx="7776864" cy="347014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836569"/>
                <a:gridCol w="1630315"/>
                <a:gridCol w="3144766"/>
                <a:gridCol w="116521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Формат экзаменов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и форма тестовых заданий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Время тестирования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Информатика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Тестирование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Всего: </a:t>
                      </a: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30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тестовых заданий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 них: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тестовых заданий с выбором одного правильного ответа (теоретические задания);</a:t>
                      </a:r>
                    </a:p>
                    <a:p>
                      <a:pPr marL="342900" lvl="0" indent="-342900" algn="just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заданий (практические задания).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70 минут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7638875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548680"/>
            <a:ext cx="867645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chemeClr val="bg2">
                    <a:lumMod val="25000"/>
                  </a:schemeClr>
                </a:solidFill>
              </a:rPr>
              <a:t> 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</a:t>
            </a: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проведение ЕНТ –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2017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765632211"/>
              </p:ext>
            </p:extLst>
          </p:nvPr>
        </p:nvGraphicFramePr>
        <p:xfrm>
          <a:off x="710444" y="1643959"/>
          <a:ext cx="7902623" cy="4171188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557337"/>
                <a:gridCol w="5131295"/>
                <a:gridCol w="2213991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Прием заявлений на участие в тестировании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 мая-15 июня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творческого экзамена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5-10 июня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Прием заявлений на участие и проведение специального экзамена для поступающих на педагогические специальности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5-15 июня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16-22 июня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Проведения тестирования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1-20 июля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Прием заявлений на участие в Конкурсе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23-31 июля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Проведение Конкурса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1-10 августа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Прием заявлений на участие в повторном тестировании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1-8 августа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Повторная сдача ЕНТ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19-24 августа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1495425" y="11572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marL="0" marR="0" lvl="0" indent="449263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endParaRPr kumimoji="0" lang="ru-RU" altLang="ru-RU" sz="6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4502086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07504" y="260648"/>
            <a:ext cx="8928992" cy="12957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Форма и </a:t>
            </a:r>
            <a:r>
              <a:rPr lang="ru-RU" sz="36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содержание тестовых </a:t>
            </a:r>
            <a:r>
              <a:rPr lang="ru-RU" sz="36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заданий</a:t>
            </a:r>
            <a:endParaRPr lang="ru-RU" sz="36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indent="449580" algn="ctr">
              <a:lnSpc>
                <a:spcPct val="115000"/>
              </a:lnSpc>
              <a:spcAft>
                <a:spcPts val="0"/>
              </a:spcAft>
            </a:pPr>
            <a:r>
              <a:rPr lang="ru-RU" sz="1600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(20 заданий на математическую грамотность+ </a:t>
            </a:r>
            <a:r>
              <a:rPr lang="ru-RU" sz="1600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20 </a:t>
            </a:r>
            <a:r>
              <a:rPr lang="ru-RU" sz="1600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заданий на грамотность чтения </a:t>
            </a:r>
            <a:r>
              <a:rPr lang="ru-RU" sz="1600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+                      40 </a:t>
            </a:r>
            <a:r>
              <a:rPr lang="ru-RU" sz="1600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заданий по первому предмету + </a:t>
            </a:r>
            <a:r>
              <a:rPr lang="ru-RU" sz="1600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40 </a:t>
            </a:r>
            <a:r>
              <a:rPr lang="ru-RU" sz="1600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заданий по второму предмету </a:t>
            </a:r>
            <a:r>
              <a:rPr lang="ru-RU" sz="1600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=  </a:t>
            </a:r>
            <a:r>
              <a:rPr lang="ru-RU" sz="1600" b="1" i="1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120 </a:t>
            </a:r>
            <a:r>
              <a:rPr lang="ru-RU" sz="1600" b="1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заданий</a:t>
            </a:r>
            <a:r>
              <a:rPr lang="ru-RU" sz="1600" i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</a:t>
            </a:r>
            <a:endParaRPr lang="ru-RU" sz="1600" i="1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72617596"/>
              </p:ext>
            </p:extLst>
          </p:nvPr>
        </p:nvGraphicFramePr>
        <p:xfrm>
          <a:off x="428510" y="1916832"/>
          <a:ext cx="8378950" cy="3575304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602087"/>
                <a:gridCol w="1944216"/>
                <a:gridCol w="1368152"/>
                <a:gridCol w="2160240"/>
                <a:gridCol w="2304255"/>
              </a:tblGrid>
              <a:tr h="205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017" marR="67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017" marR="67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заданий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017" marR="67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заданий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017" marR="67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 оценивания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017" marR="67017" marT="0" marB="0"/>
                </a:tc>
              </a:tr>
              <a:tr h="1027600">
                <a:tc rowSpan="2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блок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017" marR="67017" marT="0" marB="0" vert="vert27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Математическая грамотность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017" marR="67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017" marR="6701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выбором одного  правильного ответа из пяти предложенных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017" marR="6701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Функциональная грамотность, логика, задания на количественное сравнение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017" marR="67017" marT="0" marB="0"/>
                </a:tc>
              </a:tr>
              <a:tr h="123312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Грамотность чтения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017" marR="6701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(4 текста)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017" marR="6701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выбором одного правильного ответа из пяти предложенных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017" marR="6701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Чтение, понимание текста, рефлексия на содержание текста, умение анализировать, сопоставлять и т.д.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7017" marR="6701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688794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518971933"/>
              </p:ext>
            </p:extLst>
          </p:nvPr>
        </p:nvGraphicFramePr>
        <p:xfrm>
          <a:off x="323529" y="630936"/>
          <a:ext cx="8424936" cy="5065014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576063"/>
                <a:gridCol w="1800200"/>
                <a:gridCol w="1368152"/>
                <a:gridCol w="2016224"/>
                <a:gridCol w="2664297"/>
              </a:tblGrid>
              <a:tr h="20453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97" marR="66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97" marR="66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заданий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97" marR="66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 заданий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97" marR="66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Объект оценивания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97" marR="66697" marT="0" marB="0"/>
                </a:tc>
              </a:tr>
              <a:tr h="1227221">
                <a:tc rowSpan="3">
                  <a:txBody>
                    <a:bodyPr/>
                    <a:lstStyle/>
                    <a:p>
                      <a:pPr marL="71755" marR="71755"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 блок</a:t>
                      </a:r>
                      <a:endParaRPr lang="ru-RU" sz="20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97" marR="66697" marT="0" marB="0" vert="vert270"/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Профильные предметы </a:t>
                      </a: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(</a:t>
                      </a: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два предмета для каждой специальности)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97" marR="66697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97" marR="666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выбором одного правильного ответа из пяти предложенных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97" marR="666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Углубленные знания предмета (продвинутый уровень усвоения), умения и навыки широкого спектра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97" marR="66697" marT="0" marB="0"/>
                </a:tc>
              </a:tr>
              <a:tr h="12272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97" marR="666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выбором единого или нескольких правильных ответов из множества предложенных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97" marR="666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Углубленные знания предмета (продвинутый уровень усвоения), умения и навыки широкого спектра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97" marR="66697" marT="0" marB="0"/>
                </a:tc>
              </a:tr>
              <a:tr h="122722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97" marR="666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 установление соответствия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97" marR="66697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7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Углубленные знания предмета (продвинутый уровень усвоения), умения и навыки широкого спектра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6697" marR="66697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933618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74925" y="1628800"/>
            <a:ext cx="7992888" cy="46935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         Общее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время тестирования </a:t>
            </a:r>
            <a:r>
              <a:rPr lang="ru-RU" sz="2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– </a:t>
            </a: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3 часа (180 минут</a:t>
            </a:r>
            <a:r>
              <a:rPr lang="ru-RU" sz="2400" dirty="0" smtClean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)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Оценка за правильное выполнение заданий: </a:t>
            </a: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с выбором одного правильного ответа из пяти предложенных – 1балл; выбором одного или нескольких правильных ответов из множества предложенных  - 2 балла; на установление соответствия – 2 балла.</a:t>
            </a:r>
          </a:p>
          <a:p>
            <a:pPr indent="449580" algn="just">
              <a:lnSpc>
                <a:spcPct val="115000"/>
              </a:lnSpc>
              <a:spcAft>
                <a:spcPts val="0"/>
              </a:spcAft>
            </a:pPr>
            <a:r>
              <a:rPr lang="ru-RU" sz="2400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За тест по каждому профильному предмету абитуриент максимально может получить – 60 баллов; по математической грамотности – 20 баллов, по грамотности чтения – 20 баллов, </a:t>
            </a:r>
            <a:r>
              <a:rPr lang="ru-RU" sz="24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итого за весь тест – 160 баллов. </a:t>
            </a:r>
            <a:endParaRPr lang="ru-RU" sz="2400" dirty="0"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  <a:p>
            <a:pPr algn="just">
              <a:lnSpc>
                <a:spcPct val="115000"/>
              </a:lnSpc>
              <a:spcAft>
                <a:spcPts val="0"/>
              </a:spcAft>
            </a:pPr>
            <a:r>
              <a:rPr lang="ru-RU" sz="2000" b="1" dirty="0"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 </a:t>
            </a:r>
            <a:endParaRPr lang="ru-RU" sz="2000" dirty="0"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502917" y="546065"/>
            <a:ext cx="813690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Время тестирования и критерии оценивания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ea typeface="Calibri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04116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59632" y="692696"/>
            <a:ext cx="6781800" cy="729208"/>
          </a:xfrm>
        </p:spPr>
        <p:txBody>
          <a:bodyPr>
            <a:noAutofit/>
          </a:bodyPr>
          <a:lstStyle/>
          <a:p>
            <a:pPr algn="ctr"/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Пятидневная учебная 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неделя</a:t>
            </a:r>
            <a:endParaRPr lang="ru-RU" sz="3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27584" y="1844824"/>
            <a:ext cx="7848872" cy="3886200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2016 г.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 класс;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сентября 2017 г.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1,2,5,7 классы;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сентября 2018 г.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1,2,3,5,6,7,8,10 классы;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сентября 2019 г.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1,2,3,4,5,6,7,8,9,10,11 классы</a:t>
            </a:r>
          </a:p>
          <a:p>
            <a:pPr marL="0" indent="0">
              <a:lnSpc>
                <a:spcPct val="150000"/>
              </a:lnSpc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54962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24283"/>
            <a:ext cx="7632848" cy="44688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1835696" y="541883"/>
            <a:ext cx="581928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Шкала перевода баллов в отметки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792373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548680"/>
            <a:ext cx="849694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Комбинации профильных предметов </a:t>
            </a:r>
            <a:r>
              <a:rPr lang="ru-RU" sz="28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по </a:t>
            </a:r>
            <a:r>
              <a:rPr lang="ru-RU" sz="28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специальностям высшего образования</a:t>
            </a:r>
            <a:endParaRPr lang="ru-RU" sz="28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56550220"/>
              </p:ext>
            </p:extLst>
          </p:nvPr>
        </p:nvGraphicFramePr>
        <p:xfrm>
          <a:off x="755576" y="1700808"/>
          <a:ext cx="7776864" cy="4682732"/>
        </p:xfrm>
        <a:graphic>
          <a:graphicData uri="http://schemas.openxmlformats.org/drawingml/2006/table">
            <a:tbl>
              <a:tblPr firstRow="1" firstCol="1" bandRow="1">
                <a:tableStyleId>{6E25E649-3F16-4E02-A733-19D2CDBF48F0}</a:tableStyleId>
              </a:tblPr>
              <a:tblGrid>
                <a:gridCol w="548468"/>
                <a:gridCol w="4635566"/>
                <a:gridCol w="2592830"/>
              </a:tblGrid>
              <a:tr h="6763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Профильные предметы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Количество специальности</a:t>
                      </a:r>
                      <a:endParaRPr lang="ru-RU" sz="1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4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- физика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4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- география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4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- география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4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 - химия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4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 - география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4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– иностранный язык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67639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Язык обучения и литература (казахский и русский язык) - история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4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 – иностранный язык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4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 - физика</a:t>
                      </a:r>
                      <a:endParaRPr lang="ru-RU" sz="1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4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Творческий экзамен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32408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9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175</a:t>
                      </a:r>
                      <a:endParaRPr lang="ru-RU" sz="19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6" name="Rectangle 1"/>
          <p:cNvSpPr>
            <a:spLocks noChangeArrowheads="1"/>
          </p:cNvSpPr>
          <p:nvPr/>
        </p:nvSpPr>
        <p:spPr bwMode="auto">
          <a:xfrm>
            <a:off x="1495425" y="911225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36595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700808"/>
            <a:ext cx="7920880" cy="3168352"/>
          </a:xfrm>
        </p:spPr>
        <p:txBody>
          <a:bodyPr>
            <a:no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сентября 2016 г.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 класс;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сентября 2017 г.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1,2,5,7 классы;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сентября 2018 г.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1,2,3,5,6,7,8,10 классы;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сентября 2019 г. 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1,2,3,4,5,6,7,8,9,10,11 классы.</a:t>
            </a:r>
          </a:p>
          <a:p>
            <a:pPr>
              <a:lnSpc>
                <a:spcPct val="150000"/>
              </a:lnSpc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504160" y="476672"/>
            <a:ext cx="69847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20000"/>
              </a:spcBef>
              <a:buClr>
                <a:srgbClr val="AD0101"/>
              </a:buClr>
            </a:pPr>
            <a:r>
              <a:rPr lang="ru-RU" sz="3200" b="1" dirty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единого </a:t>
            </a:r>
            <a:r>
              <a:rPr lang="ru-RU" sz="3200" b="1" dirty="0" smtClean="0"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учебника</a:t>
            </a:r>
            <a:endParaRPr lang="ru-RU" sz="3200" dirty="0">
              <a:solidFill>
                <a:schemeClr val="bg2">
                  <a:lumMod val="2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63349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71572318"/>
              </p:ext>
            </p:extLst>
          </p:nvPr>
        </p:nvGraphicFramePr>
        <p:xfrm>
          <a:off x="323528" y="1196752"/>
          <a:ext cx="8473886" cy="5047488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439517"/>
                <a:gridCol w="1576707"/>
                <a:gridCol w="1584176"/>
                <a:gridCol w="1944216"/>
                <a:gridCol w="2088232"/>
                <a:gridCol w="841038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экзамена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Ответственные за организацию и проведение экзамена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Функции организаторов экзамена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прове-       дения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Казахский или русский язык (первый)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Письменный экзамен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(Эссе)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Управления образования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 проведение экзамена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29 мая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НАО имени 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И.Алтынсарина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тем сочинений, разработка требований и критериев оценивания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Школа, Управление образования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Оценка экзаменационных работ учащихся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116632"/>
            <a:ext cx="9001375" cy="9541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318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Формат</a:t>
            </a:r>
            <a:r>
              <a:rPr kumimoji="0" lang="ru-RU" altLang="ru-RU" sz="2800" b="1" i="0" u="none" strike="noStrike" cap="none" normalizeH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 итоговой  аттестации выпускников </a:t>
            </a:r>
          </a:p>
          <a:p>
            <a:pPr marL="0" marR="0" lvl="0" indent="43180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2800" b="1" i="0" u="none" strike="noStrike" cap="none" normalizeH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общеобразовательных школ в </a:t>
            </a:r>
            <a:r>
              <a:rPr kumimoji="0" lang="ru-RU" altLang="ru-RU" sz="2800" b="1" i="0" u="none" strike="noStrike" cap="none" normalizeH="0" baseline="0" dirty="0" smtClean="0">
                <a:ln>
                  <a:noFill/>
                </a:ln>
                <a:solidFill>
                  <a:schemeClr val="bg2">
                    <a:lumMod val="25000"/>
                  </a:schemeClr>
                </a:solidFill>
                <a:effectLst/>
                <a:latin typeface="Times New Roman" panose="02020603050405020304" pitchFamily="18" charset="0"/>
                <a:ea typeface="Calibri" pitchFamily="34" charset="0"/>
                <a:cs typeface="Times New Roman" panose="02020603050405020304" pitchFamily="18" charset="0"/>
              </a:rPr>
              <a:t>2016-17 учебном году</a:t>
            </a:r>
            <a:endParaRPr kumimoji="0" lang="ru-RU" altLang="ru-RU" sz="2800" b="0" i="0" u="none" strike="noStrike" cap="none" normalizeH="0" baseline="0" dirty="0" smtClean="0">
              <a:ln>
                <a:noFill/>
              </a:ln>
              <a:solidFill>
                <a:schemeClr val="bg2">
                  <a:lumMod val="25000"/>
                </a:schemeClr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81259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08410535"/>
              </p:ext>
            </p:extLst>
          </p:nvPr>
        </p:nvGraphicFramePr>
        <p:xfrm>
          <a:off x="395536" y="836712"/>
          <a:ext cx="8424935" cy="4732020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455402"/>
                <a:gridCol w="1560822"/>
                <a:gridCol w="1656184"/>
                <a:gridCol w="1800200"/>
                <a:gridCol w="2088232"/>
                <a:gridCol w="864095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экзамена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Ответственные за организацию и проведение экзамена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Функции организаторов экзамена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прове- дения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38225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Казахский</a:t>
                      </a: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язык для русских школ или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русский язык</a:t>
                      </a:r>
                      <a:r>
                        <a:rPr lang="kk-KZ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для казахских школ</a:t>
                      </a: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(второй)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Тестирование: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1.Лексико-грамматический блок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Блок «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Аудирование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»            </a:t>
                      </a:r>
                      <a:endParaRPr lang="ru-RU" sz="1800" dirty="0" smtClean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Блок «Чтение»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НЦТ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базы заданий, доставка экзаменационных книжек в Управления образования, выдача результатов тестирования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июня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41719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сканирование листов ответов в филиалах НЦТ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943959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60326460"/>
              </p:ext>
            </p:extLst>
          </p:nvPr>
        </p:nvGraphicFramePr>
        <p:xfrm>
          <a:off x="539552" y="620688"/>
          <a:ext cx="8064894" cy="5362956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369949"/>
                <a:gridCol w="1684832"/>
                <a:gridCol w="1383183"/>
                <a:gridCol w="1848324"/>
                <a:gridCol w="1914512"/>
                <a:gridCol w="864094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экзамена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Ответственные за организацию и проведение экзамена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Функции организаторов экзамена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прове-дения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История Казахстана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Тестирова-ние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НЦТ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базы заданий, тиражирование книжек, доставка книжек до управления образования, </a:t>
                      </a: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сканирование листов ответов в филиалах НЦТ,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выдача результатов тестирования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июня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5304628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845896127"/>
              </p:ext>
            </p:extLst>
          </p:nvPr>
        </p:nvGraphicFramePr>
        <p:xfrm>
          <a:off x="539552" y="548680"/>
          <a:ext cx="8136904" cy="5678424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596867"/>
                <a:gridCol w="1419357"/>
                <a:gridCol w="1440160"/>
                <a:gridCol w="1872208"/>
                <a:gridCol w="1879735"/>
                <a:gridCol w="928577"/>
              </a:tblGrid>
              <a:tr h="7772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62" marR="633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62" marR="633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экзамена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62" marR="633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Ответственные за организацию и проведение экзамена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62" marR="633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Функции организаторов экзамена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62" marR="633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прове-  дения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62" marR="63362" marT="0" marB="0"/>
                </a:tc>
              </a:tr>
              <a:tr h="1748790"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800" b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62" marR="63362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Математика </a:t>
                      </a:r>
                      <a:endParaRPr lang="ru-RU" sz="1800" b="1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62" marR="63362" marT="0" marB="0"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Письменный экзамен</a:t>
                      </a: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(контрольная работа)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62" marR="63362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НАО, ДДСО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62" marR="633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определение содержания заданий, разработка контрольных работ для различных типов учебных заведений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62" marR="633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 июня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62" marR="63362" marT="0" marB="0"/>
                </a:tc>
              </a:tr>
              <a:tr h="136017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Школа, Управления образования 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62" marR="633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и проведение экзамена; оценка экзаменационных работ учащихся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62" marR="63362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3362" marR="6336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2263712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319361854"/>
              </p:ext>
            </p:extLst>
          </p:nvPr>
        </p:nvGraphicFramePr>
        <p:xfrm>
          <a:off x="539552" y="620688"/>
          <a:ext cx="8280919" cy="5362956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757048"/>
                <a:gridCol w="1253699"/>
                <a:gridCol w="1881717"/>
                <a:gridCol w="2236328"/>
                <a:gridCol w="115212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экзамена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Ответственные за организацию и проведение экзамена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Функции организаторов экзамена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проведе- 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gridSpan="5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 по выбору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Физика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Тестирова-ние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НЦТ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базы заданий, тиражирование книжек, доставка книжек до управления образования, </a:t>
                      </a: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сканирование листов ответов в филиалах НЦТ, 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выдача результатов тестирования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7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июня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Химия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Биология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География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Всемирная история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Әдебиет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Литература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785456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95343244"/>
              </p:ext>
            </p:extLst>
          </p:nvPr>
        </p:nvGraphicFramePr>
        <p:xfrm>
          <a:off x="539552" y="548680"/>
          <a:ext cx="8352929" cy="5362956"/>
        </p:xfrm>
        <a:graphic>
          <a:graphicData uri="http://schemas.openxmlformats.org/drawingml/2006/table">
            <a:tbl>
              <a:tblPr firstRow="1" firstCol="1" bandRow="1">
                <a:tableStyleId>{69012ECD-51FC-41F1-AA8D-1B2483CD663E}</a:tableStyleId>
              </a:tblPr>
              <a:tblGrid>
                <a:gridCol w="1772618"/>
                <a:gridCol w="1707769"/>
                <a:gridCol w="1830319"/>
                <a:gridCol w="107409"/>
                <a:gridCol w="1782687"/>
                <a:gridCol w="1152127"/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Предметы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экзамена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Ответственные за организацию и проведение экзамена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Функции организаторов экзамена</a:t>
                      </a:r>
                      <a:endParaRPr lang="ru-RU" sz="180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 </a:t>
                      </a:r>
                      <a:r>
                        <a:rPr lang="kk-KZ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проведе-ния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0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Предмет по выбору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Иностранный язык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Тестирование: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1.Лексико-грамматический блок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2. Блок «</a:t>
                      </a:r>
                      <a:r>
                        <a:rPr lang="ru-RU" sz="18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Аудирование</a:t>
                      </a: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             3. Блок «Чтение»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kk-KZ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НЦТ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формирование базы заданий, доставка экзаменационных книжек до управления образования, сканирование листов-ответов, выдача результатов тестирования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8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 июня</a:t>
                      </a:r>
                      <a:endParaRPr lang="ru-RU" sz="1800" i="0" dirty="0">
                        <a:effectLst/>
                        <a:latin typeface="Times New Roman" panose="02020603050405020304" pitchFamily="18" charset="0"/>
                        <a:ea typeface="Calibri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0245165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Pap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66B55985-99B3-41D5-912D-A6EAD4152E9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TS010220213 (1)</Template>
  <TotalTime>0</TotalTime>
  <Words>1187</Words>
  <Application>Microsoft Office PowerPoint</Application>
  <PresentationFormat>Экран (4:3)</PresentationFormat>
  <Paragraphs>289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Яркая</vt:lpstr>
      <vt:lpstr>Слайд 1</vt:lpstr>
      <vt:lpstr>Пятидневная учебная неделя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2013-11-08T04:37:53Z</dcterms:created>
  <dcterms:modified xsi:type="dcterms:W3CDTF">2016-08-25T07:03:28Z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TC102202139990</vt:lpwstr>
  </property>
</Properties>
</file>