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82" r:id="rId7"/>
    <p:sldId id="286" r:id="rId8"/>
    <p:sldId id="675" r:id="rId9"/>
    <p:sldId id="258" r:id="rId10"/>
    <p:sldId id="261" r:id="rId11"/>
    <p:sldId id="673" r:id="rId12"/>
    <p:sldId id="317" r:id="rId13"/>
    <p:sldId id="263" r:id="rId14"/>
    <p:sldId id="323" r:id="rId15"/>
    <p:sldId id="674" r:id="rId16"/>
    <p:sldId id="330" r:id="rId17"/>
    <p:sldId id="328" r:id="rId18"/>
    <p:sldId id="269" r:id="rId19"/>
    <p:sldId id="671" r:id="rId20"/>
    <p:sldId id="326" r:id="rId21"/>
    <p:sldId id="322" r:id="rId22"/>
    <p:sldId id="670" r:id="rId23"/>
    <p:sldId id="327" r:id="rId24"/>
    <p:sldId id="676" r:id="rId25"/>
    <p:sldId id="280" r:id="rId26"/>
  </p:sldIdLst>
  <p:sldSz cx="18288000" cy="10287000"/>
  <p:notesSz cx="6858000" cy="9144000"/>
  <p:embeddedFontLst>
    <p:embeddedFont>
      <p:font typeface="Century" panose="02040604050505020304" pitchFamily="18" charset="0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Malgun Gothic" panose="020B0503020000020004" pitchFamily="34" charset="-127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t-people-01" panose="020B0604020202020204" charset="0"/>
      <p:regular r:id="rId39"/>
    </p:embeddedFont>
    <p:embeddedFont>
      <p:font typeface="Montserrat" panose="020B0604020202020204" charset="-52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ina Tynybayeva" initials="MT" lastIdx="5" clrIdx="0">
    <p:extLst>
      <p:ext uri="{19B8F6BF-5375-455C-9EA6-DF929625EA0E}">
        <p15:presenceInfo xmlns:p15="http://schemas.microsoft.com/office/powerpoint/2012/main" userId="S::madina.tynybayeva@iac.kz::169959e7-b89f-4191-9d3f-21b7d15105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960000"/>
    <a:srgbClr val="002469"/>
    <a:srgbClr val="E02A2A"/>
    <a:srgbClr val="AFAFAF"/>
    <a:srgbClr val="E3E3E3"/>
    <a:srgbClr val="123B8C"/>
    <a:srgbClr val="4E73BD"/>
    <a:srgbClr val="F4F4F4"/>
    <a:srgbClr val="927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EB2FD-78C6-FAB0-EC6B-B8C005710FE2}" v="64" dt="2021-08-23T09:19:03.427"/>
    <p1510:client id="{86ED4F7A-F9E6-B56C-0DCF-8B5636560F7B}" v="140" dt="2021-08-23T09:40:32.587"/>
    <p1510:client id="{900E79FE-5EF3-9D72-648C-2353465A5117}" v="1" dt="2021-08-25T04:09:23.058"/>
    <p1510:client id="{D5A97C57-3655-4B50-A9FF-F19F1FC40915}" v="9" dt="2021-08-24T03:41:36.409"/>
    <p1510:client id="{F7875008-7146-4441-8620-3CE9EA4980AC}" v="521" dt="2021-08-23T05:32:49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36"/>
      </p:cViewPr>
      <p:guideLst>
        <p:guide orient="horz" pos="2160"/>
        <p:guide pos="2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12135166367374"/>
          <c:y val="1.9053638378855889E-2"/>
          <c:w val="0.70534267500388548"/>
          <c:h val="0.940763506704166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FAFAF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02A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C4-40F7-8484-ED14B24B49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Лист1!$A$1:$A$21</c:f>
              <c:strCache>
                <c:ptCount val="21"/>
                <c:pt idx="0">
                  <c:v>ЮАР</c:v>
                </c:pt>
                <c:pt idx="1">
                  <c:v>Египет</c:v>
                </c:pt>
                <c:pt idx="2">
                  <c:v>Морокко</c:v>
                </c:pt>
                <c:pt idx="3">
                  <c:v>Кувейт</c:v>
                </c:pt>
                <c:pt idx="4">
                  <c:v>Оман</c:v>
                </c:pt>
                <c:pt idx="5">
                  <c:v>Иран</c:v>
                </c:pt>
                <c:pt idx="6">
                  <c:v>Сауд. Аравия</c:v>
                </c:pt>
                <c:pt idx="7">
                  <c:v>Катар</c:v>
                </c:pt>
                <c:pt idx="8">
                  <c:v>Бахрейн</c:v>
                </c:pt>
                <c:pt idx="9">
                  <c:v>ОАЭ</c:v>
                </c:pt>
                <c:pt idx="10">
                  <c:v>Казахстан</c:v>
                </c:pt>
                <c:pt idx="11">
                  <c:v>Норвегия</c:v>
                </c:pt>
                <c:pt idx="12">
                  <c:v>Тайбей (Итай)</c:v>
                </c:pt>
                <c:pt idx="13">
                  <c:v>Англия</c:v>
                </c:pt>
                <c:pt idx="14">
                  <c:v>Польша</c:v>
                </c:pt>
                <c:pt idx="15">
                  <c:v>Сев. Ирландия</c:v>
                </c:pt>
                <c:pt idx="16">
                  <c:v>Финляндия</c:v>
                </c:pt>
                <c:pt idx="17">
                  <c:v>Ирландия</c:v>
                </c:pt>
                <c:pt idx="18">
                  <c:v>Гонконг (Китай)</c:v>
                </c:pt>
                <c:pt idx="19">
                  <c:v>Сингапур</c:v>
                </c:pt>
                <c:pt idx="20">
                  <c:v>Россия</c:v>
                </c:pt>
              </c:strCache>
            </c:strRef>
          </c:cat>
          <c:val>
            <c:numRef>
              <c:f>Лист1!$B$1:$B$21</c:f>
              <c:numCache>
                <c:formatCode>General</c:formatCode>
                <c:ptCount val="21"/>
                <c:pt idx="0">
                  <c:v>320</c:v>
                </c:pt>
                <c:pt idx="1">
                  <c:v>330</c:v>
                </c:pt>
                <c:pt idx="2">
                  <c:v>358</c:v>
                </c:pt>
                <c:pt idx="3">
                  <c:v>393</c:v>
                </c:pt>
                <c:pt idx="4">
                  <c:v>418</c:v>
                </c:pt>
                <c:pt idx="5">
                  <c:v>428</c:v>
                </c:pt>
                <c:pt idx="6">
                  <c:v>430</c:v>
                </c:pt>
                <c:pt idx="7">
                  <c:v>442</c:v>
                </c:pt>
                <c:pt idx="8">
                  <c:v>446</c:v>
                </c:pt>
                <c:pt idx="9">
                  <c:v>450</c:v>
                </c:pt>
                <c:pt idx="10">
                  <c:v>536</c:v>
                </c:pt>
                <c:pt idx="11">
                  <c:v>559</c:v>
                </c:pt>
                <c:pt idx="12">
                  <c:v>559</c:v>
                </c:pt>
                <c:pt idx="13">
                  <c:v>559</c:v>
                </c:pt>
                <c:pt idx="14">
                  <c:v>565</c:v>
                </c:pt>
                <c:pt idx="15">
                  <c:v>565</c:v>
                </c:pt>
                <c:pt idx="16">
                  <c:v>566</c:v>
                </c:pt>
                <c:pt idx="17">
                  <c:v>567</c:v>
                </c:pt>
                <c:pt idx="18">
                  <c:v>569</c:v>
                </c:pt>
                <c:pt idx="19">
                  <c:v>576</c:v>
                </c:pt>
                <c:pt idx="20">
                  <c:v>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4-40F7-8484-ED14B24B4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5170352"/>
        <c:axId val="1755169936"/>
      </c:barChart>
      <c:catAx>
        <c:axId val="175517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755169936"/>
        <c:crosses val="autoZero"/>
        <c:auto val="1"/>
        <c:lblAlgn val="ctr"/>
        <c:lblOffset val="100"/>
        <c:noMultiLvlLbl val="0"/>
      </c:catAx>
      <c:valAx>
        <c:axId val="1755169936"/>
        <c:scaling>
          <c:orientation val="minMax"/>
          <c:max val="600"/>
          <c:min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75517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9-22A4-4F79-B8B8-5C009BF55BE7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AC51-AF50-441E-AAAF-56B88D9285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1AC51-AF50-441E-AAAF-56B88D9285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5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0F7EF-78FF-43C0-894B-40C61A34F427}" type="slidenum">
              <a:rPr lang="ru-KZ" smtClean="0"/>
              <a:t>15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058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C343-14BA-4A73-AE27-783BC07A96B3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393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ac.kz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5109" y="2483549"/>
            <a:ext cx="932183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>
                <a:solidFill>
                  <a:srgbClr val="123B8C"/>
                </a:solidFill>
                <a:latin typeface="Montserrat" panose="00000500000000000000" pitchFamily="2" charset="-52"/>
              </a:rPr>
              <a:t>О международном сопоставительном  исследовании </a:t>
            </a:r>
            <a:r>
              <a:rPr lang="en-GB" sz="4400" b="1">
                <a:solidFill>
                  <a:srgbClr val="FF0000"/>
                </a:solidFill>
                <a:latin typeface="Montserrat" panose="00000500000000000000" pitchFamily="2" charset="-52"/>
              </a:rPr>
              <a:t>PIRLS 2021</a:t>
            </a:r>
            <a:r>
              <a:rPr lang="ru-RU" sz="4400" b="1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4400">
                <a:solidFill>
                  <a:srgbClr val="123B8C"/>
                </a:solidFill>
                <a:latin typeface="Montserrat" panose="00000500000000000000" pitchFamily="2" charset="-52"/>
              </a:rPr>
              <a:t>и вопросах развития функциональной грамотности</a:t>
            </a:r>
            <a:endParaRPr lang="en-US" sz="4400">
              <a:solidFill>
                <a:srgbClr val="123B8C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8552816"/>
            <a:ext cx="18288000" cy="1886584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1809" y="2250393"/>
            <a:ext cx="5056006" cy="610997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8552815"/>
            <a:ext cx="5662712" cy="55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ru-RU" sz="240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pic>
        <p:nvPicPr>
          <p:cNvPr id="8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436D4A0-6BED-428C-902D-640BD5FA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352544" y="359496"/>
            <a:ext cx="13211244" cy="595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Соблюдение санитарных правил</a:t>
            </a:r>
            <a:endParaRPr lang="en-US" sz="4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87968" y="1863577"/>
            <a:ext cx="10670198" cy="4829830"/>
            <a:chOff x="-107095" y="-740560"/>
            <a:chExt cx="5423873" cy="1177389"/>
          </a:xfrm>
        </p:grpSpPr>
        <p:sp>
          <p:nvSpPr>
            <p:cNvPr id="10" name="Freeform 10"/>
            <p:cNvSpPr/>
            <p:nvPr/>
          </p:nvSpPr>
          <p:spPr>
            <a:xfrm>
              <a:off x="-107095" y="-740560"/>
              <a:ext cx="5423873" cy="1177389"/>
            </a:xfrm>
            <a:custGeom>
              <a:avLst/>
              <a:gdLst/>
              <a:ahLst/>
              <a:cxnLst/>
              <a:rect l="l" t="t" r="r" b="b"/>
              <a:pathLst>
                <a:path w="5423873" h="2257235">
                  <a:moveTo>
                    <a:pt x="5299413" y="2257235"/>
                  </a:moveTo>
                  <a:lnTo>
                    <a:pt x="124460" y="2257235"/>
                  </a:lnTo>
                  <a:cubicBezTo>
                    <a:pt x="55880" y="2257235"/>
                    <a:pt x="0" y="2201355"/>
                    <a:pt x="0" y="2132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9413" y="0"/>
                  </a:lnTo>
                  <a:cubicBezTo>
                    <a:pt x="5367993" y="0"/>
                    <a:pt x="5423873" y="55880"/>
                    <a:pt x="5423873" y="124460"/>
                  </a:cubicBezTo>
                  <a:lnTo>
                    <a:pt x="5423873" y="2132775"/>
                  </a:lnTo>
                  <a:cubicBezTo>
                    <a:pt x="5423873" y="2201355"/>
                    <a:pt x="5367993" y="2257235"/>
                    <a:pt x="5299413" y="22572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lIns="91440" tIns="45720" rIns="91440" bIns="45720" anchor="t"/>
            <a:lstStyle/>
            <a:p>
              <a:pPr algn="just"/>
              <a:r>
                <a:rPr lang="ru-RU" sz="3200">
                  <a:latin typeface="Montserrat"/>
                  <a:cs typeface="Times New Roman"/>
                </a:rPr>
                <a:t>Санитарные правила «Санитарно-эпидемиологические требования к объектам образования», утвержденные приказом Министра здравоохранения Республики Казахстан от 16 августа 2017 года № 611:</a:t>
              </a:r>
            </a:p>
            <a:p>
              <a:endParaRPr lang="ru-RU" sz="3200">
                <a:latin typeface="Montserrat"/>
                <a:cs typeface="Times New Roman"/>
              </a:endParaRPr>
            </a:p>
            <a:p>
              <a:pPr marL="1069975" indent="-457200">
                <a:buFont typeface="Arial" panose="020B0604020202020204" pitchFamily="34" charset="0"/>
                <a:buChar char="•"/>
              </a:pPr>
              <a:r>
                <a:rPr lang="ru-RU" sz="3200" b="1">
                  <a:latin typeface="Montserrat"/>
                  <a:cs typeface="Times New Roman"/>
                </a:rPr>
                <a:t>масочный режим</a:t>
              </a:r>
              <a:r>
                <a:rPr lang="en-GB" sz="3200">
                  <a:latin typeface="Montserrat"/>
                  <a:cs typeface="Times New Roman"/>
                </a:rPr>
                <a:t>;</a:t>
              </a:r>
              <a:endParaRPr lang="ru-RU" sz="3200" b="0">
                <a:latin typeface="Montserrat"/>
                <a:cs typeface="Times New Roman"/>
              </a:endParaRPr>
            </a:p>
            <a:p>
              <a:pPr marL="1069975" indent="-457200">
                <a:buFont typeface="Arial" panose="020B0604020202020204" pitchFamily="34" charset="0"/>
                <a:buChar char="•"/>
              </a:pPr>
              <a:r>
                <a:rPr lang="ru-RU" sz="3200" b="1">
                  <a:latin typeface="Montserrat"/>
                  <a:cs typeface="Times New Roman"/>
                </a:rPr>
                <a:t>соблюдение дистанции</a:t>
              </a:r>
              <a:r>
                <a:rPr lang="en-US" sz="3200" b="1">
                  <a:latin typeface="Montserrat"/>
                  <a:cs typeface="Times New Roman"/>
                </a:rPr>
                <a:t> </a:t>
              </a:r>
              <a:r>
                <a:rPr lang="en-US" sz="3200">
                  <a:latin typeface="Montserrat"/>
                  <a:cs typeface="Times New Roman"/>
                </a:rPr>
                <a:t>(</a:t>
              </a:r>
              <a:r>
                <a:rPr lang="ru-RU" sz="3200" b="0" i="0" kern="1200">
                  <a:effectLst/>
                  <a:latin typeface="Montserrat"/>
                  <a:cs typeface="Times New Roman"/>
                </a:rPr>
                <a:t>на расстоянии не менее 1,5 метра</a:t>
              </a:r>
              <a:r>
                <a:rPr lang="en-US" sz="3200">
                  <a:latin typeface="Montserrat"/>
                  <a:cs typeface="Times New Roman"/>
                </a:rPr>
                <a:t>);</a:t>
              </a:r>
              <a:r>
                <a:rPr lang="ru-RU" sz="3200">
                  <a:latin typeface="Montserrat"/>
                  <a:cs typeface="Times New Roman"/>
                </a:rPr>
                <a:t> </a:t>
              </a:r>
              <a:endParaRPr lang="ru-RU" sz="32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pPr marL="1069975" indent="-457200">
                <a:buFont typeface="Arial" panose="020B0604020202020204" pitchFamily="34" charset="0"/>
                <a:buChar char="•"/>
              </a:pPr>
              <a:r>
                <a:rPr lang="ru-RU" sz="3200" b="1" i="0" kern="1200">
                  <a:effectLst/>
                  <a:latin typeface="Montserrat"/>
                  <a:cs typeface="Times New Roman"/>
                </a:rPr>
                <a:t>проветривание</a:t>
              </a:r>
              <a:r>
                <a:rPr lang="ru-RU" sz="3200" b="1" i="0" kern="1200" baseline="0">
                  <a:effectLst/>
                  <a:latin typeface="Montserrat"/>
                  <a:cs typeface="Times New Roman"/>
                </a:rPr>
                <a:t> </a:t>
              </a:r>
              <a:r>
                <a:rPr lang="ru-RU" sz="3200" b="1" i="0" kern="1200">
                  <a:effectLst/>
                  <a:latin typeface="Montserrat"/>
                  <a:cs typeface="Times New Roman"/>
                </a:rPr>
                <a:t>кабинетов </a:t>
              </a:r>
              <a:r>
                <a:rPr lang="ru-RU" sz="3200" b="0" i="0" kern="1200">
                  <a:effectLst/>
                  <a:latin typeface="Montserrat"/>
                  <a:cs typeface="Times New Roman"/>
                </a:rPr>
                <a:t>во время</a:t>
              </a:r>
              <a:r>
                <a:rPr lang="ru-RU" sz="3200" b="0" i="0" kern="1200" baseline="0">
                  <a:effectLst/>
                  <a:latin typeface="Montserrat"/>
                  <a:cs typeface="Times New Roman"/>
                </a:rPr>
                <a:t> перерывов</a:t>
              </a:r>
              <a:r>
                <a:rPr lang="ru-RU" sz="3200">
                  <a:latin typeface="Montserrat"/>
                  <a:cs typeface="Times New Roman"/>
                </a:rPr>
                <a:t>.</a:t>
              </a:r>
              <a:endParaRPr lang="en-GB" sz="3200">
                <a:latin typeface="Montserrat"/>
                <a:cs typeface="Times New Roman"/>
              </a:endParaRPr>
            </a:p>
            <a:p>
              <a:endParaRPr lang="ru-RU" sz="3600">
                <a:latin typeface="Montserrat" panose="00000500000000000000" pitchFamily="2" charset="-5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713" y="2023820"/>
            <a:ext cx="6061075" cy="40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6786A351-8D6F-46E8-83BC-B29810003875}"/>
              </a:ext>
            </a:extLst>
          </p:cNvPr>
          <p:cNvSpPr/>
          <p:nvPr/>
        </p:nvSpPr>
        <p:spPr>
          <a:xfrm>
            <a:off x="-15240" y="9326880"/>
            <a:ext cx="18649922" cy="1099179"/>
          </a:xfrm>
          <a:prstGeom prst="rect">
            <a:avLst/>
          </a:prstGeom>
          <a:solidFill>
            <a:srgbClr val="123B8C"/>
          </a:solidFill>
        </p:spPr>
      </p:sp>
      <p:pic>
        <p:nvPicPr>
          <p:cNvPr id="11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3F18F048-9EA8-4277-A8F0-0D8D7118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2545A1-F1AA-455B-A472-56D8DB472584}"/>
              </a:ext>
            </a:extLst>
          </p:cNvPr>
          <p:cNvSpPr txBox="1"/>
          <p:nvPr/>
        </p:nvSpPr>
        <p:spPr>
          <a:xfrm>
            <a:off x="3800274" y="185409"/>
            <a:ext cx="131409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План мероприятий по подготовке к проведению основного исследования </a:t>
            </a:r>
            <a:r>
              <a:rPr lang="en-US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PIRLS</a:t>
            </a:r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 2021</a:t>
            </a:r>
            <a:endParaRPr lang="ru-RU" sz="3600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AEEF287C-AC07-444A-AEEB-4780783A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F5E5B4-2190-47B9-ADED-9BD4F0324D8E}"/>
              </a:ext>
            </a:extLst>
          </p:cNvPr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440D877-CBC8-44DC-9A9E-D106359FF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360238"/>
              </p:ext>
            </p:extLst>
          </p:nvPr>
        </p:nvGraphicFramePr>
        <p:xfrm>
          <a:off x="147277" y="1293406"/>
          <a:ext cx="17776708" cy="8168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51691">
                  <a:extLst>
                    <a:ext uri="{9D8B030D-6E8A-4147-A177-3AD203B41FA5}">
                      <a16:colId xmlns:a16="http://schemas.microsoft.com/office/drawing/2014/main" val="1087482320"/>
                    </a:ext>
                  </a:extLst>
                </a:gridCol>
                <a:gridCol w="9029152">
                  <a:extLst>
                    <a:ext uri="{9D8B030D-6E8A-4147-A177-3AD203B41FA5}">
                      <a16:colId xmlns:a16="http://schemas.microsoft.com/office/drawing/2014/main" val="22341657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76656277"/>
                    </a:ext>
                  </a:extLst>
                </a:gridCol>
                <a:gridCol w="3247865">
                  <a:extLst>
                    <a:ext uri="{9D8B030D-6E8A-4147-A177-3AD203B41FA5}">
                      <a16:colId xmlns:a16="http://schemas.microsoft.com/office/drawing/2014/main" val="1934494793"/>
                    </a:ext>
                  </a:extLst>
                </a:gridCol>
              </a:tblGrid>
              <a:tr h="528307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ТЕМА СЕМИНАРА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АУДИТОРИЯ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ОТВЕТСТВЕННЫЕ </a:t>
                      </a:r>
                      <a:endParaRPr lang="en-US">
                        <a:latin typeface="Montserrat"/>
                      </a:endParaRP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06985"/>
                  </a:ext>
                </a:extLst>
              </a:tr>
              <a:tr h="8113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Ежедневно, с 1 сентября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>
                          <a:solidFill>
                            <a:srgbClr val="C4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Практика выполнения заданий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</a:t>
                      </a:r>
                      <a:r>
                        <a:rPr lang="ru-RU" sz="1800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, 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вышедших из режима конфиденциальности, при поддержке методистов региональных Управлений образования и областных координаторов (с использованием бумажных буклетов и симуляторов)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1800">
                          <a:effectLst/>
                          <a:latin typeface="Montserrat"/>
                        </a:rPr>
                        <a:t>Учителя 5-х классов, (русского и казахского языка и литературы)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ru-RU" sz="1800">
                          <a:latin typeface="Montserrat"/>
                        </a:rPr>
                        <a:t>КДСО, методисты УО, областные и школьные координаторы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39509099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С 1 сентября, постоянно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40000"/>
                          </a:solidFill>
                          <a:latin typeface="Montserrat"/>
                        </a:rPr>
                        <a:t>Работа по усилению ИКТ навыков </a:t>
                      </a:r>
                      <a:r>
                        <a:rPr lang="ru-RU" sz="1800">
                          <a:latin typeface="Montserrat"/>
                        </a:rPr>
                        <a:t>учащихся в отобранных классах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Все учащиеся отобранных классов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КДСО, областные и школьные координаторы, учителя информатики</a:t>
                      </a:r>
                      <a:endParaRPr lang="en-US" sz="1800">
                        <a:latin typeface="Montserrat"/>
                      </a:endParaRPr>
                    </a:p>
                    <a:p>
                      <a:pPr lvl="0" algn="ctr">
                        <a:buNone/>
                      </a:pPr>
                      <a:endParaRPr lang="ru-RU" sz="1800">
                        <a:latin typeface="Montserrat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2439443599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Ежедневно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00000"/>
                          </a:solidFill>
                          <a:latin typeface="Montserrat"/>
                        </a:rPr>
                        <a:t>Отработка актуальных вопросов </a:t>
                      </a:r>
                      <a:r>
                        <a:rPr lang="ru-RU" sz="1800">
                          <a:latin typeface="Montserrat"/>
                        </a:rPr>
                        <a:t>по подготовке и проведению исследования, включая методическую поддержку учителей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Областные и школьные координаторы​, 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учителя 5-х классов, (русского и казахского языка и литературы)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КДСО, ИАЦ, НАО</a:t>
                      </a:r>
                    </a:p>
                    <a:p>
                      <a:endParaRPr lang="ru-RU" sz="18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7242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До 27 августа 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800" b="1" i="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Актуализация списков учащихся 5-х классов и учителей</a:t>
                      </a: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  <a:p>
                      <a:pPr algn="l" rtl="0" fontAlgn="base"/>
                      <a:r>
                        <a:rPr lang="ru-RU" sz="1800" b="1" i="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4-х классов</a:t>
                      </a: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 в отобранных школах для участия в исследовании​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ИАЦ, Областные и школьные координаторы​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18037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До 31 августа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00000"/>
                          </a:solidFill>
                          <a:latin typeface="Montserrat"/>
                        </a:rPr>
                        <a:t>Подготовка компьютеров</a:t>
                      </a:r>
                      <a:r>
                        <a:rPr lang="ru-RU" sz="1800">
                          <a:solidFill>
                            <a:srgbClr val="C00000"/>
                          </a:solidFill>
                          <a:latin typeface="Montserrat"/>
                        </a:rPr>
                        <a:t> </a:t>
                      </a:r>
                      <a:r>
                        <a:rPr lang="ru-RU" sz="1800">
                          <a:latin typeface="Montserrat"/>
                        </a:rPr>
                        <a:t>в каждой отобранной школе, участвующей в компьютерном формате, соответствующих требованиям digitalPIRLS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Областные и школьные координаторы</a:t>
                      </a:r>
                      <a:endParaRPr lang="en-US" sz="1800"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38089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Постоянно, до 15 сентября 2021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>
                          <a:solidFill>
                            <a:srgbClr val="C00000"/>
                          </a:solidFill>
                          <a:latin typeface="Montserrat"/>
                        </a:rPr>
                        <a:t>Информирование </a:t>
                      </a:r>
                      <a:r>
                        <a:rPr lang="ru-RU" sz="1800">
                          <a:latin typeface="Montserrat"/>
                        </a:rPr>
                        <a:t>школьного коллектива и родителей тестируемых учащихся о предстоящем тестировании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err="1">
                          <a:latin typeface="Montserrat"/>
                        </a:rPr>
                        <a:t>Учителя</a:t>
                      </a:r>
                      <a:r>
                        <a:rPr lang="en-US" sz="1800">
                          <a:latin typeface="Montserrat"/>
                        </a:rPr>
                        <a:t>, </a:t>
                      </a:r>
                      <a:r>
                        <a:rPr lang="en-US" sz="1800" err="1">
                          <a:latin typeface="Montserrat"/>
                        </a:rPr>
                        <a:t>учащиеся</a:t>
                      </a:r>
                      <a:r>
                        <a:rPr lang="en-US" sz="1800">
                          <a:latin typeface="Montserrat"/>
                        </a:rPr>
                        <a:t>, </a:t>
                      </a:r>
                      <a:r>
                        <a:rPr lang="en-US" sz="1800" err="1">
                          <a:latin typeface="Montserrat"/>
                        </a:rPr>
                        <a:t>родители</a:t>
                      </a:r>
                      <a:endParaRPr lang="en-US" sz="18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Областные и школьные координаторы</a:t>
                      </a:r>
                      <a:endParaRPr lang="en-US" sz="1800"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5249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24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Семинар №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3 по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формату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исследования (по руководству для координаторов).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Обл. УО, методисты, директора и учителя казахского и русского языка школ, информатики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>
                          <a:latin typeface="Montserrat"/>
                        </a:rPr>
                        <a:t>ИАЦ</a:t>
                      </a:r>
                      <a:endParaRPr lang="kk-KZ" sz="1800">
                        <a:effectLst/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395644"/>
                  </a:ext>
                </a:extLst>
              </a:tr>
              <a:tr h="62954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24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3-я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>
                          <a:effectLst/>
                          <a:latin typeface="Montserrat"/>
                        </a:rPr>
                        <a:t>Областные и школьные координаторы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ИАЦ</a:t>
                      </a:r>
                      <a:endParaRPr lang="kk-KZ" sz="1800">
                        <a:effectLst/>
                        <a:latin typeface="Montserrat"/>
                      </a:endParaRPr>
                    </a:p>
                    <a:p>
                      <a:pPr lvl="0" algn="ctr">
                        <a:buNone/>
                      </a:pPr>
                      <a:endParaRPr lang="kk-KZ" sz="1800">
                        <a:effectLst/>
                        <a:latin typeface="Montserra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20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6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2545A1-F1AA-455B-A472-56D8DB472584}"/>
              </a:ext>
            </a:extLst>
          </p:cNvPr>
          <p:cNvSpPr txBox="1"/>
          <p:nvPr/>
        </p:nvSpPr>
        <p:spPr>
          <a:xfrm>
            <a:off x="3800274" y="185409"/>
            <a:ext cx="131409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План мероприятий по подготовке к проведению основного исследования </a:t>
            </a:r>
            <a:r>
              <a:rPr lang="en-US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PIRLS</a:t>
            </a:r>
            <a:r>
              <a:rPr lang="ru" sz="36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 2021</a:t>
            </a:r>
            <a:endParaRPr lang="ru-RU" sz="3600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AEEF287C-AC07-444A-AEEB-4780783A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F5E5B4-2190-47B9-ADED-9BD4F0324D8E}"/>
              </a:ext>
            </a:extLst>
          </p:cNvPr>
          <p:cNvSpPr txBox="1"/>
          <p:nvPr/>
        </p:nvSpPr>
        <p:spPr>
          <a:xfrm>
            <a:off x="7772400" y="4914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E440D877-CBC8-44DC-9A9E-D106359FF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13916"/>
              </p:ext>
            </p:extLst>
          </p:nvPr>
        </p:nvGraphicFramePr>
        <p:xfrm>
          <a:off x="165420" y="1583692"/>
          <a:ext cx="17776708" cy="7530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4523">
                  <a:extLst>
                    <a:ext uri="{9D8B030D-6E8A-4147-A177-3AD203B41FA5}">
                      <a16:colId xmlns:a16="http://schemas.microsoft.com/office/drawing/2014/main" val="1087482320"/>
                    </a:ext>
                  </a:extLst>
                </a:gridCol>
                <a:gridCol w="9357360">
                  <a:extLst>
                    <a:ext uri="{9D8B030D-6E8A-4147-A177-3AD203B41FA5}">
                      <a16:colId xmlns:a16="http://schemas.microsoft.com/office/drawing/2014/main" val="2234165709"/>
                    </a:ext>
                  </a:extLst>
                </a:gridCol>
                <a:gridCol w="3032760">
                  <a:extLst>
                    <a:ext uri="{9D8B030D-6E8A-4147-A177-3AD203B41FA5}">
                      <a16:colId xmlns:a16="http://schemas.microsoft.com/office/drawing/2014/main" val="2776656277"/>
                    </a:ext>
                  </a:extLst>
                </a:gridCol>
                <a:gridCol w="2562065">
                  <a:extLst>
                    <a:ext uri="{9D8B030D-6E8A-4147-A177-3AD203B41FA5}">
                      <a16:colId xmlns:a16="http://schemas.microsoft.com/office/drawing/2014/main" val="1934494793"/>
                    </a:ext>
                  </a:extLst>
                </a:gridCol>
              </a:tblGrid>
              <a:tr h="526142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ТЕМА СЕМИНАРА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АУДИТОРИЯ</a:t>
                      </a:r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i="0" u="none" strike="noStrike" noProof="0">
                          <a:solidFill>
                            <a:schemeClr val="bg1"/>
                          </a:solidFill>
                          <a:effectLst/>
                          <a:latin typeface="Montserrat"/>
                        </a:rPr>
                        <a:t>ОТВЕТСТВЕННЫЕ</a:t>
                      </a:r>
                      <a:r>
                        <a:rPr lang="ru-RU" sz="1800" b="1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/>
                    </a:p>
                  </a:txBody>
                  <a:tcPr marL="68580" marR="68580" marT="0" marB="0"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06985"/>
                  </a:ext>
                </a:extLst>
              </a:tr>
              <a:tr h="81132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25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Семинар по разбору текстов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PIRLS, 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вышедших из режима конфиденциальности.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Анализ типов заданий, вопросов. Работа со сборником заданий (ИАЦ) и симулятором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err="1">
                          <a:effectLst/>
                          <a:latin typeface="Montserrat"/>
                        </a:rPr>
                        <a:t>Областные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и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школьные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координаторы,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учителя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русского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и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казахского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языка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 и </a:t>
                      </a:r>
                      <a:r>
                        <a:rPr lang="kk-KZ" sz="1800" err="1">
                          <a:effectLst/>
                          <a:latin typeface="Montserrat"/>
                        </a:rPr>
                        <a:t>литературы</a:t>
                      </a:r>
                      <a:r>
                        <a:rPr lang="kk-KZ" sz="1800">
                          <a:effectLst/>
                          <a:latin typeface="Montserrat"/>
                        </a:rPr>
                        <a:t>, ИКТ-администраторы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>
                          <a:effectLst/>
                          <a:latin typeface="Montserrat"/>
                        </a:rPr>
                        <a:t>ИАЦ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57954"/>
                  </a:ext>
                </a:extLst>
              </a:tr>
              <a:tr h="53067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27 августа, 11.00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русском языке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теория) (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критерии оценивания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 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ИАЦ</a:t>
                      </a:r>
                      <a:r>
                        <a:rPr lang="ru-RU" sz="18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, НАО</a:t>
                      </a:r>
                      <a:endParaRPr kumimoji="0"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524924"/>
                  </a:ext>
                </a:extLst>
              </a:tr>
              <a:tr h="554397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27 августа, 15.00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казахском языке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теория) (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критерии оценивания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>
                          <a:effectLst/>
                          <a:latin typeface="Montserrat"/>
                        </a:rPr>
                        <a:t>Областные и школьные координаторы, учителя начальных классов, русского и казахского языка и литературы, ИКТ-администраторы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205245"/>
                  </a:ext>
                </a:extLst>
              </a:tr>
              <a:tr h="542871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31 августа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4-я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  <a:endParaRPr lang="ru-RU" sz="1800" b="1">
                        <a:solidFill>
                          <a:srgbClr val="C40000"/>
                        </a:solidFill>
                        <a:effectLst/>
                        <a:latin typeface="Montserra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Обл. УО, методисты, директора и </a:t>
                      </a:r>
                      <a:r>
                        <a:rPr lang="ru-RU" sz="1800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учителя казахского и русского языка школ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ИАЦ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2359725456"/>
                  </a:ext>
                </a:extLst>
              </a:tr>
              <a:tr h="67250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Montserrat"/>
                        </a:rPr>
                        <a:t>2 сентября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Проведение пробного тестирования </a:t>
                      </a: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 использованием заданий, вышедших из режима конфиденциальности во всех отобранных классах, кодирование ответов и передача в ИАЦ</a:t>
                      </a:r>
                      <a:endParaRPr lang="LID4096" sz="1800" kern="1200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Ученики отобранных классов</a:t>
                      </a:r>
                      <a:endParaRPr lang="LID4096" sz="18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Montserrat"/>
                        </a:rPr>
                        <a:t>Областные и школьные координаторы</a:t>
                      </a:r>
                      <a:endParaRPr lang="LID4096" sz="1800">
                        <a:latin typeface="Montserrat"/>
                      </a:endParaRPr>
                    </a:p>
                  </a:txBody>
                  <a:tcPr marL="60959" marR="60959" marT="30480" marB="30480"/>
                </a:tc>
                <a:extLst>
                  <a:ext uri="{0D108BD9-81ED-4DB2-BD59-A6C34878D82A}">
                    <a16:rowId xmlns:a16="http://schemas.microsoft.com/office/drawing/2014/main" val="2355170966"/>
                  </a:ext>
                </a:extLst>
              </a:tr>
              <a:tr h="83992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7 сентября, , 11.00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русском языке</a:t>
                      </a:r>
                    </a:p>
                    <a:p>
                      <a:pPr algn="ctr"/>
                      <a:endParaRPr lang="ru-RU" sz="1800">
                        <a:effectLst/>
                        <a:latin typeface="Montserra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практика) (критерии оценивания и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разбор особенностей выполнения заданий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k-KZ" sz="1800">
                          <a:effectLst/>
                          <a:latin typeface="Montserrat"/>
                        </a:rPr>
                        <a:t>Областные и школьные координаторы, учителя русского и казахского языка и литературы, ИКТ-администраторы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kern="1200" noProof="0">
                          <a:solidFill>
                            <a:schemeClr val="tx1"/>
                          </a:solidFill>
                          <a:latin typeface="Montserrat"/>
                          <a:ea typeface="+mn-ea"/>
                          <a:cs typeface="+mn-cs"/>
                        </a:rPr>
                        <a:t>ИАЦ, НАО</a:t>
                      </a:r>
                      <a:endParaRPr lang="kk-KZ" sz="1800" kern="1200">
                        <a:solidFill>
                          <a:schemeClr val="tx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954267"/>
                  </a:ext>
                </a:extLst>
              </a:tr>
              <a:tr h="110729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7 сентября, 15.00</a:t>
                      </a:r>
                    </a:p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На казахском языке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Методический семинар по заданиям </a:t>
                      </a:r>
                      <a:r>
                        <a:rPr lang="af-ZA" sz="1800">
                          <a:effectLst/>
                          <a:latin typeface="Montserrat"/>
                        </a:rPr>
                        <a:t>PIRLS (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практика) (критерии оценивания и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разбор особенностей выполнения заданий</a:t>
                      </a:r>
                      <a:r>
                        <a:rPr lang="ru-RU" sz="1800">
                          <a:effectLst/>
                          <a:latin typeface="Montserrat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  <a:latin typeface="Montserrat"/>
                        </a:rPr>
                        <a:t>Областные и школьные координаторы, учителя начальных классов, русского и казахского языка и литературы, ИКТ-администраторы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49580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7 сентября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5-я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Обл. УО, методисты, директора и </a:t>
                      </a:r>
                      <a:r>
                        <a:rPr lang="ru-RU" sz="1800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учителя казахского и русского языка школ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ИАЦ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87372"/>
                  </a:ext>
                </a:extLst>
              </a:tr>
              <a:tr h="559946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Montserrat"/>
                        </a:rPr>
                        <a:t>14 сентября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Montserrat"/>
                        </a:rPr>
                        <a:t>6-я Еженедельная онлайн-встреча с координаторами - </a:t>
                      </a:r>
                      <a:r>
                        <a:rPr lang="ru-RU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обсуждение хода подготовки к </a:t>
                      </a:r>
                      <a:r>
                        <a:rPr lang="af-ZA" sz="1800" b="1">
                          <a:solidFill>
                            <a:srgbClr val="C40000"/>
                          </a:solidFill>
                          <a:effectLst/>
                          <a:latin typeface="Montserrat"/>
                        </a:rPr>
                        <a:t>PIRLS-2021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16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78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7DEEC-A6CD-4361-97DD-1F54AD088694}"/>
              </a:ext>
            </a:extLst>
          </p:cNvPr>
          <p:cNvSpPr txBox="1">
            <a:spLocks/>
          </p:cNvSpPr>
          <p:nvPr/>
        </p:nvSpPr>
        <p:spPr>
          <a:xfrm>
            <a:off x="2534483" y="110155"/>
            <a:ext cx="15364625" cy="9316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>
                <a:solidFill>
                  <a:srgbClr val="002469"/>
                </a:solidFill>
                <a:latin typeface="Montserrat"/>
              </a:rPr>
              <a:t>Поручения по подготовке к проведению </a:t>
            </a:r>
            <a:r>
              <a:rPr lang="en-US" sz="4000" b="1">
                <a:solidFill>
                  <a:srgbClr val="002469"/>
                </a:solidFill>
                <a:latin typeface="Montserrat"/>
              </a:rPr>
              <a:t>PIRLS-2021</a:t>
            </a:r>
            <a:endParaRPr lang="ru-KZ" sz="4000" b="1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4162BD7-1A8F-41FD-A427-FF144189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" y="0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AF718F-658D-4084-B7E5-8662F6DB1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01539"/>
              </p:ext>
            </p:extLst>
          </p:nvPr>
        </p:nvGraphicFramePr>
        <p:xfrm>
          <a:off x="1949501" y="1825588"/>
          <a:ext cx="14933283" cy="633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2722">
                  <a:extLst>
                    <a:ext uri="{9D8B030D-6E8A-4147-A177-3AD203B41FA5}">
                      <a16:colId xmlns:a16="http://schemas.microsoft.com/office/drawing/2014/main" val="335862163"/>
                    </a:ext>
                  </a:extLst>
                </a:gridCol>
                <a:gridCol w="4540561">
                  <a:extLst>
                    <a:ext uri="{9D8B030D-6E8A-4147-A177-3AD203B41FA5}">
                      <a16:colId xmlns:a16="http://schemas.microsoft.com/office/drawing/2014/main" val="1260549101"/>
                    </a:ext>
                  </a:extLst>
                </a:gridCol>
              </a:tblGrid>
              <a:tr h="1212455"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МЕРОПРИЯТИЕ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ОТВЕТСТВЕННЫЕ 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1613"/>
                  </a:ext>
                </a:extLst>
              </a:tr>
              <a:tr h="451699">
                <a:tc>
                  <a:txBody>
                    <a:bodyPr/>
                    <a:lstStyle/>
                    <a:p>
                      <a:r>
                        <a:rPr lang="ru-RU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Подготовка симулятора </a:t>
                      </a:r>
                      <a:r>
                        <a:rPr lang="en-US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PIRLS</a:t>
                      </a: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на основе заданий, вышедших из режима конфиденциальности, на казахском и русском языках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latin typeface="Montserrat"/>
                        </a:rPr>
                        <a:t>КДСО</a:t>
                      </a:r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29343"/>
                  </a:ext>
                </a:extLst>
              </a:tr>
              <a:tr h="1022266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участия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отобранных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школ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в PIRLS-2021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согласно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требованиям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в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руководствах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PIRLS </a:t>
                      </a:r>
                      <a:r>
                        <a:rPr lang="en-US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для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US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школьных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en-US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координаторов</a:t>
                      </a: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  и тест-администраторов</a:t>
                      </a:r>
                      <a:endParaRPr lang="ru-RU" sz="24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latin typeface="Montserrat"/>
                        </a:rPr>
                        <a:t>КДСО, ИАЦ, УО областей и городов </a:t>
                      </a:r>
                      <a:r>
                        <a:rPr lang="ru-RU" sz="2400" err="1">
                          <a:latin typeface="Montserrat"/>
                        </a:rPr>
                        <a:t>р.з</a:t>
                      </a:r>
                      <a:r>
                        <a:rPr lang="ru-RU" sz="2400">
                          <a:latin typeface="Montserrat"/>
                        </a:rPr>
                        <a:t>., Областные и школьные координаторы</a:t>
                      </a:r>
                      <a:endParaRPr lang="LID4096" sz="2400">
                        <a:latin typeface="Montserrat"/>
                      </a:endParaRPr>
                    </a:p>
                    <a:p>
                      <a:pPr algn="ctr"/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7125"/>
                  </a:ext>
                </a:extLst>
              </a:tr>
              <a:tr h="832077">
                <a:tc>
                  <a:txBody>
                    <a:bodyPr/>
                    <a:lstStyle/>
                    <a:p>
                      <a:pPr algn="l"/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Соблюдение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санитарных</a:t>
                      </a:r>
                      <a:r>
                        <a:rPr lang="kk-KZ" sz="24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правил</a:t>
                      </a:r>
                      <a:r>
                        <a:rPr lang="kk-KZ" sz="2400" b="1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и </a:t>
                      </a: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о</a:t>
                      </a:r>
                      <a:r>
                        <a:rPr lang="ru-RU" sz="2400">
                          <a:latin typeface="Montserrat"/>
                        </a:rPr>
                        <a:t>беспечение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безопасности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детей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во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время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проведения</a:t>
                      </a: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4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тестирования</a:t>
                      </a:r>
                      <a:endParaRPr lang="ru-RU" sz="2400" err="1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latin typeface="Montserrat"/>
                        </a:rPr>
                        <a:t>ИАЦ, Областные и школьные координаторы</a:t>
                      </a:r>
                      <a:endParaRPr lang="LID4096" sz="2400">
                        <a:latin typeface="Montserrat"/>
                      </a:endParaRPr>
                    </a:p>
                    <a:p>
                      <a:pPr algn="ctr"/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133"/>
                  </a:ext>
                </a:extLst>
              </a:tr>
              <a:tr h="832077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 сохранности и конфиденциальности</a:t>
                      </a:r>
                      <a:r>
                        <a:rPr lang="ru-RU" sz="2400" b="1">
                          <a:latin typeface="Montserrat"/>
                        </a:rPr>
                        <a:t> </a:t>
                      </a:r>
                      <a:r>
                        <a:rPr lang="ru-RU" sz="2400">
                          <a:latin typeface="Montserrat"/>
                        </a:rPr>
                        <a:t> тестовых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latin typeface="Montserrat"/>
                        </a:rPr>
                        <a:t>ИАЦ, Областные и школьные координаторы</a:t>
                      </a:r>
                      <a:endParaRPr lang="LID4096" sz="2400">
                        <a:latin typeface="Montserrat"/>
                      </a:endParaRPr>
                    </a:p>
                    <a:p>
                      <a:pPr algn="ctr"/>
                      <a:endParaRPr lang="ru-RU" sz="2400">
                        <a:latin typeface="Montserrat" panose="020B060402020202020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1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7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CA8BD-454D-497C-A8E9-072C51AFD8EB}"/>
              </a:ext>
            </a:extLst>
          </p:cNvPr>
          <p:cNvSpPr txBox="1">
            <a:spLocks/>
          </p:cNvSpPr>
          <p:nvPr/>
        </p:nvSpPr>
        <p:spPr>
          <a:xfrm>
            <a:off x="1202267" y="2731829"/>
            <a:ext cx="14750966" cy="39519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r>
              <a:rPr lang="en-US" sz="12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r>
              <a:rPr lang="ru-RU" sz="12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 для школ</a:t>
            </a:r>
            <a:endParaRPr lang="ru-KZ" sz="48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31172CF4-8183-4C97-B9A3-4AFF2F8E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9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541DB32-C9F3-4C5C-9793-E4E53B23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647" y="772400"/>
            <a:ext cx="16725339" cy="931659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r>
              <a:rPr lang="en-US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 </a:t>
            </a:r>
            <a:r>
              <a:rPr lang="ru-RU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для школ - исследование, основанное на международной рамке </a:t>
            </a:r>
            <a:r>
              <a:rPr lang="en-US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r>
              <a:rPr lang="ru-KZ" sz="6000">
                <a:latin typeface="Century"/>
              </a:rPr>
              <a:t/>
            </a:r>
            <a:br>
              <a:rPr lang="ru-KZ" sz="6000">
                <a:latin typeface="Century"/>
              </a:rPr>
            </a:br>
            <a:endParaRPr lang="ru-KZ" sz="600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AA74-BA16-41D1-8D87-E7E5B1A59D38}"/>
              </a:ext>
            </a:extLst>
          </p:cNvPr>
          <p:cNvSpPr txBox="1"/>
          <p:nvPr/>
        </p:nvSpPr>
        <p:spPr>
          <a:xfrm>
            <a:off x="8766059" y="2129521"/>
            <a:ext cx="8702937" cy="797141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Школы получают </a:t>
            </a:r>
            <a:r>
              <a:rPr lang="ru-RU" sz="2200" b="1">
                <a:latin typeface="Montserrat"/>
                <a:cs typeface="Times New Roman"/>
              </a:rPr>
              <a:t>индивидуальный аналитический отчет</a:t>
            </a:r>
            <a:r>
              <a:rPr lang="ru-RU" sz="2200">
                <a:latin typeface="Montserrat"/>
                <a:cs typeface="Times New Roman"/>
              </a:rPr>
              <a:t> с детальными данными об уровне знаний учащихся и факторах влияния в каждой конкретной школе. 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УО регионов, директора школ получат возможность </a:t>
            </a:r>
            <a:r>
              <a:rPr lang="ru-RU" sz="2200" b="1">
                <a:latin typeface="Montserrat"/>
                <a:cs typeface="Times New Roman"/>
              </a:rPr>
              <a:t>точечной работы с проблемными вопросами </a:t>
            </a:r>
            <a:r>
              <a:rPr lang="ru-RU" sz="2200">
                <a:latin typeface="Montserrat"/>
                <a:cs typeface="Times New Roman"/>
              </a:rPr>
              <a:t>на уровне школы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Исследование позволяет лучше понять </a:t>
            </a:r>
            <a:r>
              <a:rPr lang="ru-RU" sz="2200" b="1">
                <a:latin typeface="Montserrat"/>
                <a:cs typeface="Times New Roman"/>
              </a:rPr>
              <a:t>с чем конкретно</a:t>
            </a:r>
            <a:r>
              <a:rPr lang="ru-RU" sz="2200">
                <a:latin typeface="Montserrat"/>
                <a:cs typeface="Times New Roman"/>
              </a:rPr>
              <a:t> </a:t>
            </a:r>
            <a:r>
              <a:rPr lang="ru-RU" sz="2200" b="1">
                <a:latin typeface="Montserrat"/>
                <a:cs typeface="Times New Roman"/>
              </a:rPr>
              <a:t>не справляются слабоуспевающие ученики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Существует возможность  проведения повторного теста в школе для </a:t>
            </a:r>
            <a:r>
              <a:rPr lang="ru-RU" sz="2200" b="1">
                <a:latin typeface="Montserrat"/>
                <a:cs typeface="Times New Roman"/>
              </a:rPr>
              <a:t>определения прогресса или регресса</a:t>
            </a:r>
            <a:r>
              <a:rPr lang="ru-RU" sz="2200">
                <a:latin typeface="Montserrat"/>
                <a:cs typeface="Times New Roman"/>
              </a:rPr>
              <a:t> по итогам принятых директором школы решений </a:t>
            </a: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Результаты школы </a:t>
            </a:r>
            <a:r>
              <a:rPr lang="ru-RU" sz="2200" b="1">
                <a:latin typeface="Montserrat"/>
                <a:cs typeface="Times New Roman"/>
              </a:rPr>
              <a:t>сопоставимы с национальными результатами и результатами других стран</a:t>
            </a:r>
            <a:r>
              <a:rPr lang="ru-RU" sz="2200">
                <a:latin typeface="Montserrat"/>
                <a:cs typeface="Times New Roman"/>
              </a:rPr>
              <a:t>, принявших участие в исследовании </a:t>
            </a:r>
            <a:r>
              <a:rPr lang="en-US" sz="2200">
                <a:latin typeface="Montserrat"/>
                <a:cs typeface="Times New Roman"/>
              </a:rPr>
              <a:t>PISA</a:t>
            </a:r>
            <a:endParaRPr lang="ru-RU" sz="2200">
              <a:latin typeface="Montserrat"/>
              <a:cs typeface="Times New Roman"/>
            </a:endParaRPr>
          </a:p>
          <a:p>
            <a:pPr indent="-428625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200">
                <a:latin typeface="Montserrat"/>
                <a:cs typeface="Times New Roman"/>
              </a:rPr>
              <a:t>Школы, принявшие участие в исследовании, получают </a:t>
            </a:r>
            <a:r>
              <a:rPr lang="ru-RU" sz="2200" b="1">
                <a:latin typeface="Montserrat"/>
                <a:cs typeface="Times New Roman"/>
              </a:rPr>
              <a:t>доступ к глобальной платформе участников </a:t>
            </a:r>
            <a:r>
              <a:rPr lang="ru-RU" sz="2200">
                <a:latin typeface="Montserrat"/>
                <a:cs typeface="Times New Roman"/>
              </a:rPr>
              <a:t>проекта, где публикуются методические материалы и опыт школ стран-участниц, ориентированные на повышение функциональной грамотности учащихся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29A1A-FA7C-4F81-AE35-D2A699541E89}"/>
              </a:ext>
            </a:extLst>
          </p:cNvPr>
          <p:cNvSpPr txBox="1"/>
          <p:nvPr/>
        </p:nvSpPr>
        <p:spPr>
          <a:xfrm>
            <a:off x="8994074" y="1540670"/>
            <a:ext cx="785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2469"/>
                </a:solidFill>
                <a:latin typeface="Montserrat"/>
                <a:cs typeface="Times New Roman"/>
              </a:rPr>
              <a:t>Преимущества исследования</a:t>
            </a:r>
            <a:r>
              <a:rPr lang="en-US" sz="2800" b="1">
                <a:solidFill>
                  <a:srgbClr val="002469"/>
                </a:solidFill>
                <a:latin typeface="Montserrat"/>
                <a:cs typeface="Times New Roman"/>
              </a:rPr>
              <a:t>:</a:t>
            </a:r>
            <a:endParaRPr lang="ru-KZ" sz="2800" b="1">
              <a:solidFill>
                <a:srgbClr val="002469"/>
              </a:solidFill>
              <a:latin typeface="Montserrat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E144C-62AC-4557-9C48-667410F5982F}"/>
              </a:ext>
            </a:extLst>
          </p:cNvPr>
          <p:cNvSpPr txBox="1"/>
          <p:nvPr/>
        </p:nvSpPr>
        <p:spPr>
          <a:xfrm>
            <a:off x="1994043" y="5689246"/>
            <a:ext cx="6459138" cy="85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Цель: </a:t>
            </a:r>
            <a:r>
              <a:rPr lang="ru-RU" sz="2300">
                <a:latin typeface="Montserrat"/>
                <a:cs typeface="Times New Roman"/>
              </a:rPr>
              <a:t>оценка навыков и знаний 15-летних учащихся </a:t>
            </a:r>
            <a:r>
              <a:rPr lang="ru-RU" sz="2300" b="1">
                <a:latin typeface="Montserrat"/>
                <a:cs typeface="Times New Roman"/>
              </a:rPr>
              <a:t>на уровне школы </a:t>
            </a:r>
            <a:endParaRPr lang="ru-KZ" sz="2300" b="1">
              <a:latin typeface="Montserrat"/>
              <a:cs typeface="Times New Roman"/>
            </a:endParaRPr>
          </a:p>
        </p:txBody>
      </p:sp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7C047E7-7D1F-4A9F-9023-82C7C3F92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2" y="5693217"/>
            <a:ext cx="698780" cy="698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BDAD05-1EE6-4E28-9039-47B91CFBE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4" y="6857815"/>
            <a:ext cx="897408" cy="897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683264-2B45-44CD-9560-346DCCAAE55A}"/>
              </a:ext>
            </a:extLst>
          </p:cNvPr>
          <p:cNvSpPr txBox="1"/>
          <p:nvPr/>
        </p:nvSpPr>
        <p:spPr>
          <a:xfrm>
            <a:off x="1994043" y="6924629"/>
            <a:ext cx="5764926" cy="85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Область оценивания: </a:t>
            </a:r>
            <a:r>
              <a:rPr lang="ru-RU" sz="2300">
                <a:latin typeface="Montserrat"/>
                <a:cs typeface="Times New Roman"/>
              </a:rPr>
              <a:t>Чтение, математика, естествознание </a:t>
            </a: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A9CD0F-A186-4C8C-BB64-C197A11DF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t="16728" r="18682" b="25094"/>
          <a:stretch/>
        </p:blipFill>
        <p:spPr>
          <a:xfrm>
            <a:off x="819004" y="8326133"/>
            <a:ext cx="985662" cy="920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129C5D-A797-469E-A753-68B7E5D496FA}"/>
              </a:ext>
            </a:extLst>
          </p:cNvPr>
          <p:cNvSpPr txBox="1"/>
          <p:nvPr/>
        </p:nvSpPr>
        <p:spPr>
          <a:xfrm>
            <a:off x="1966339" y="8151709"/>
            <a:ext cx="6272618" cy="129355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Формат исследования: </a:t>
            </a:r>
            <a:r>
              <a:rPr lang="ru-RU" sz="2300">
                <a:latin typeface="Montserrat"/>
                <a:cs typeface="Times New Roman"/>
              </a:rPr>
              <a:t>компьютерный, 2 ч. – тестирование, 30 мин. - анкетирование (141 вопросов) 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B561D-2AA6-4515-90F7-CE3E2BB0AEF8}"/>
              </a:ext>
            </a:extLst>
          </p:cNvPr>
          <p:cNvSpPr txBox="1"/>
          <p:nvPr/>
        </p:nvSpPr>
        <p:spPr>
          <a:xfrm>
            <a:off x="740001" y="1931217"/>
            <a:ext cx="7497044" cy="325473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ru-RU" sz="2800" b="1">
                <a:solidFill>
                  <a:srgbClr val="002469"/>
                </a:solidFill>
                <a:latin typeface="Montserrat"/>
                <a:cs typeface="Times New Roman"/>
              </a:rPr>
              <a:t>«</a:t>
            </a:r>
            <a:r>
              <a:rPr lang="en-US" sz="2800" b="1">
                <a:solidFill>
                  <a:srgbClr val="002469"/>
                </a:solidFill>
                <a:latin typeface="Montserrat"/>
                <a:cs typeface="Times New Roman"/>
              </a:rPr>
              <a:t>PISA </a:t>
            </a:r>
            <a:r>
              <a:rPr lang="ru-RU" sz="2800" b="1">
                <a:solidFill>
                  <a:srgbClr val="002469"/>
                </a:solidFill>
                <a:latin typeface="Montserrat"/>
                <a:cs typeface="Times New Roman"/>
              </a:rPr>
              <a:t>для школ» в Казахстане:</a:t>
            </a:r>
          </a:p>
          <a:p>
            <a:pPr algn="ctr"/>
            <a:endParaRPr lang="ru-RU" sz="135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Октябрь-ноябрь 2021 </a:t>
            </a:r>
            <a:r>
              <a:rPr lang="ru-RU" sz="2300">
                <a:latin typeface="Montserrat"/>
                <a:cs typeface="Times New Roman"/>
              </a:rPr>
              <a:t>– апробация (200 школ)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ru-RU" sz="2300" b="1">
                <a:solidFill>
                  <a:srgbClr val="002469"/>
                </a:solidFill>
                <a:latin typeface="Montserrat"/>
                <a:cs typeface="Times New Roman"/>
              </a:rPr>
              <a:t>Октябрь-ноябрь 2022 г. </a:t>
            </a:r>
            <a:r>
              <a:rPr lang="ru-RU" sz="2300">
                <a:latin typeface="Montserrat"/>
                <a:cs typeface="Times New Roman"/>
              </a:rPr>
              <a:t>– основное исследование (1000 школ) </a:t>
            </a:r>
          </a:p>
          <a:p>
            <a:endParaRPr lang="ru-RU" sz="2300">
              <a:latin typeface="Montserrat"/>
              <a:cs typeface="Times New Roman"/>
            </a:endParaRPr>
          </a:p>
          <a:p>
            <a:pPr marL="428625" indent="-428625">
              <a:buFont typeface="Wingdings" panose="05000000000000000000" pitchFamily="2" charset="2"/>
              <a:buChar char="ü"/>
            </a:pPr>
            <a:r>
              <a:rPr lang="ru-RU" sz="2300" i="1">
                <a:latin typeface="Montserrat"/>
                <a:cs typeface="Times New Roman"/>
              </a:rPr>
              <a:t>Результаты исследования будут получены в течение 3-4 месяцев после тестирования</a:t>
            </a:r>
          </a:p>
        </p:txBody>
      </p:sp>
      <p:pic>
        <p:nvPicPr>
          <p:cNvPr id="1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0D18288C-ED7C-4008-BD55-C5A54B0F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7DEEC-A6CD-4361-97DD-1F54AD088694}"/>
              </a:ext>
            </a:extLst>
          </p:cNvPr>
          <p:cNvSpPr txBox="1">
            <a:spLocks/>
          </p:cNvSpPr>
          <p:nvPr/>
        </p:nvSpPr>
        <p:spPr>
          <a:xfrm>
            <a:off x="1562661" y="284798"/>
            <a:ext cx="16725339" cy="9316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002469"/>
                </a:solidFill>
                <a:latin typeface="Montserrat"/>
              </a:rPr>
              <a:t>Подготовка к проведению «</a:t>
            </a:r>
            <a:r>
              <a:rPr lang="en-US" b="1">
                <a:solidFill>
                  <a:srgbClr val="002469"/>
                </a:solidFill>
                <a:latin typeface="Montserrat"/>
              </a:rPr>
              <a:t>PISA</a:t>
            </a:r>
            <a:r>
              <a:rPr lang="ru-RU" b="1">
                <a:solidFill>
                  <a:srgbClr val="002469"/>
                </a:solidFill>
                <a:latin typeface="Montserrat"/>
              </a:rPr>
              <a:t> для школ»</a:t>
            </a:r>
            <a:endParaRPr lang="ru-KZ" b="1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4162BD7-1A8F-41FD-A427-FF144189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" y="0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AF718F-658D-4084-B7E5-8662F6DB1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240946"/>
              </p:ext>
            </p:extLst>
          </p:nvPr>
        </p:nvGraphicFramePr>
        <p:xfrm>
          <a:off x="781330" y="1075698"/>
          <a:ext cx="16725339" cy="9082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5501">
                  <a:extLst>
                    <a:ext uri="{9D8B030D-6E8A-4147-A177-3AD203B41FA5}">
                      <a16:colId xmlns:a16="http://schemas.microsoft.com/office/drawing/2014/main" val="3157262467"/>
                    </a:ext>
                  </a:extLst>
                </a:gridCol>
                <a:gridCol w="8769271">
                  <a:extLst>
                    <a:ext uri="{9D8B030D-6E8A-4147-A177-3AD203B41FA5}">
                      <a16:colId xmlns:a16="http://schemas.microsoft.com/office/drawing/2014/main" val="335862163"/>
                    </a:ext>
                  </a:extLst>
                </a:gridCol>
                <a:gridCol w="4200567">
                  <a:extLst>
                    <a:ext uri="{9D8B030D-6E8A-4147-A177-3AD203B41FA5}">
                      <a16:colId xmlns:a16="http://schemas.microsoft.com/office/drawing/2014/main" val="3064328420"/>
                    </a:ext>
                  </a:extLst>
                </a:gridCol>
              </a:tblGrid>
              <a:tr h="993175"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СРОКИ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МЕРОПРИЯТИЕ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>
                          <a:solidFill>
                            <a:schemeClr val="bg1"/>
                          </a:solidFill>
                          <a:latin typeface="Montserrat"/>
                        </a:rPr>
                        <a:t>ОТВЕТСТВЕННЫЕ </a:t>
                      </a:r>
                      <a:endParaRPr lang="LID4096" sz="32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1613"/>
                  </a:ext>
                </a:extLst>
              </a:tr>
              <a:tr h="919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>
                          <a:latin typeface="Montserrat"/>
                        </a:rPr>
                        <a:t>Сентябрь 2021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  <a:p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Обучающий семинар </a:t>
                      </a:r>
                      <a:r>
                        <a:rPr lang="ru-RU" sz="2300">
                          <a:latin typeface="Montserrat"/>
                        </a:rPr>
                        <a:t>для областных и школьных  координаторов, а также тест-администраторов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областей, городов Нур-Султан,</a:t>
                      </a:r>
                      <a:r>
                        <a:rPr lang="ru-RU" sz="23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/>
                      </a:r>
                      <a:br>
                        <a:rPr lang="ru-RU" sz="23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Алматы и Шымкент,  АО «ИАЦ», школьные координаторы и тест-администраторы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02064"/>
                  </a:ext>
                </a:extLst>
              </a:tr>
              <a:tr h="821006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 panose="00000500000000000000" pitchFamily="2" charset="-52"/>
                        </a:rPr>
                        <a:t>Сентябрь 2021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Актуализация списков 15 – летних </a:t>
                      </a:r>
                      <a:r>
                        <a:rPr lang="ru-RU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учащихся 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в отобранных школах для участия в исследовании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областей, городов Нур-Султан,</a:t>
                      </a: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/>
                      </a:r>
                      <a:b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Алматы и Шымкент,  АО «ИАЦ», школьные координаторы и тест-администраторы</a:t>
                      </a:r>
                      <a:endParaRPr lang="LID4096" sz="24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984339"/>
                  </a:ext>
                </a:extLst>
              </a:tr>
              <a:tr h="863354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/>
                        </a:rPr>
                        <a:t>Сентябрь 2021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Подготовка компьютеров</a:t>
                      </a:r>
                      <a:r>
                        <a:rPr lang="ru-RU" sz="2300">
                          <a:solidFill>
                            <a:srgbClr val="C00000"/>
                          </a:solidFill>
                          <a:latin typeface="Montserrat"/>
                        </a:rPr>
                        <a:t> </a:t>
                      </a:r>
                      <a:r>
                        <a:rPr lang="ru-RU" sz="2300">
                          <a:latin typeface="Montserrat"/>
                        </a:rPr>
                        <a:t>в каждой отобранной школе, участвующей в исследовании</a:t>
                      </a:r>
                      <a:endParaRPr lang="LID4096" sz="23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Управлений образования областей, городов Нур-Султан, Алматы и Шымкент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29343"/>
                  </a:ext>
                </a:extLst>
              </a:tr>
              <a:tr h="1831068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/>
                        </a:rPr>
                        <a:t>В период проведения исследования (октябрь – ноябрь 2021)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</a:t>
                      </a:r>
                      <a:r>
                        <a:rPr lang="kk-KZ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участия отобранных школ в «</a:t>
                      </a:r>
                      <a:r>
                        <a:rPr lang="en-US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PISA</a:t>
                      </a:r>
                      <a:r>
                        <a:rPr lang="ru-RU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для школ»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согласно требованиям в руководствах </a:t>
                      </a:r>
                      <a:r>
                        <a:rPr lang="en-US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для школьных координаторов</a:t>
                      </a:r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 и тест-администраторов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297125"/>
                  </a:ext>
                </a:extLst>
              </a:tr>
              <a:tr h="1247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>
                          <a:latin typeface="Montserrat"/>
                        </a:rPr>
                        <a:t>В период проведения исследования(октябрь – ноябрь 2021)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3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Соблюдение санитарных правил</a:t>
                      </a:r>
                      <a:r>
                        <a:rPr lang="kk-KZ" sz="2300" b="1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и </a:t>
                      </a:r>
                      <a:r>
                        <a:rPr lang="ru-RU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о</a:t>
                      </a:r>
                      <a:r>
                        <a:rPr lang="ru-RU" sz="2300">
                          <a:latin typeface="Montserrat"/>
                        </a:rPr>
                        <a:t>беспечение </a:t>
                      </a:r>
                      <a:r>
                        <a:rPr lang="kk-KZ" sz="23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безопасности детей во время проведения тестирования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Управлений образования областей, городов Нур-Султан, Алматы и Шымкент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133"/>
                  </a:ext>
                </a:extLst>
              </a:tr>
              <a:tr h="1247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>
                          <a:latin typeface="Montserrat"/>
                        </a:rPr>
                        <a:t>В период проведения исследования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 сохранности и конфиденциальности</a:t>
                      </a:r>
                      <a:r>
                        <a:rPr lang="ru-RU" sz="2300" b="1">
                          <a:latin typeface="Montserrat"/>
                        </a:rPr>
                        <a:t> </a:t>
                      </a:r>
                      <a:r>
                        <a:rPr lang="ru-RU" sz="2300">
                          <a:latin typeface="Montserrat"/>
                        </a:rPr>
                        <a:t> тестовых материалов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Руководители Управлений образования областей, городов Нур-Султан, Алматы и Шымкент</a:t>
                      </a:r>
                      <a:endParaRPr lang="LID4096" sz="2400"/>
                    </a:p>
                    <a:p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12936"/>
                  </a:ext>
                </a:extLst>
              </a:tr>
              <a:tr h="863354">
                <a:tc>
                  <a:txBody>
                    <a:bodyPr/>
                    <a:lstStyle/>
                    <a:p>
                      <a:r>
                        <a:rPr lang="ru-RU" sz="2300">
                          <a:latin typeface="Montserrat"/>
                        </a:rPr>
                        <a:t>Сентябрь -октябрь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1">
                          <a:solidFill>
                            <a:srgbClr val="C00000"/>
                          </a:solidFill>
                          <a:latin typeface="Montserrat"/>
                        </a:rPr>
                        <a:t>Информирование </a:t>
                      </a:r>
                      <a:r>
                        <a:rPr lang="ru-RU" sz="2300">
                          <a:latin typeface="Montserrat"/>
                        </a:rPr>
                        <a:t>школьного коллектива о предстоящем тестировании</a:t>
                      </a:r>
                      <a:endParaRPr lang="LID4096" sz="2300">
                        <a:latin typeface="Montserra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Школьные координаторы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CA8BD-454D-497C-A8E9-072C51AFD8EB}"/>
              </a:ext>
            </a:extLst>
          </p:cNvPr>
          <p:cNvSpPr txBox="1">
            <a:spLocks/>
          </p:cNvSpPr>
          <p:nvPr/>
        </p:nvSpPr>
        <p:spPr>
          <a:xfrm>
            <a:off x="2743200" y="3414001"/>
            <a:ext cx="11942452" cy="2885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srgbClr val="00B0F0"/>
                </a:solidFill>
                <a:latin typeface="Century Gothic" panose="020B0502020202020204" pitchFamily="34" charset="0"/>
              </a:rPr>
              <a:t>     </a:t>
            </a:r>
            <a:r>
              <a:rPr lang="en-US" sz="13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PISA</a:t>
            </a:r>
            <a:r>
              <a:rPr lang="ru-RU" sz="13800" b="1">
                <a:solidFill>
                  <a:srgbClr val="241452"/>
                </a:solidFill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lang="ru-RU" sz="13800" b="1">
                <a:solidFill>
                  <a:srgbClr val="C40000"/>
                </a:solidFill>
                <a:latin typeface="Montserrat" panose="00000500000000000000" pitchFamily="2" charset="-52"/>
                <a:ea typeface="+mn-ea"/>
                <a:cs typeface="+mn-cs"/>
              </a:rPr>
              <a:t>2022</a:t>
            </a:r>
            <a:endParaRPr lang="ru-KZ" sz="5400">
              <a:solidFill>
                <a:srgbClr val="C4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D1F36168-A4C3-4853-9C41-84C81094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7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4B4548-0AA1-4F06-BE13-5C0EC3F63FA5}"/>
              </a:ext>
            </a:extLst>
          </p:cNvPr>
          <p:cNvSpPr txBox="1"/>
          <p:nvPr/>
        </p:nvSpPr>
        <p:spPr>
          <a:xfrm>
            <a:off x="3463487" y="339493"/>
            <a:ext cx="12244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>
                <a:solidFill>
                  <a:srgbClr val="002469"/>
                </a:solidFill>
                <a:latin typeface="Montserrat" panose="020B0604020202020204" charset="-52"/>
              </a:rPr>
              <a:t>Основное исследование </a:t>
            </a:r>
            <a:r>
              <a:rPr lang="en-US" sz="4800" b="1">
                <a:solidFill>
                  <a:srgbClr val="C00000"/>
                </a:solidFill>
                <a:latin typeface="Montserrat" panose="020B0604020202020204" charset="-52"/>
              </a:rPr>
              <a:t>PISA-2022</a:t>
            </a:r>
            <a:endParaRPr lang="LID4096" sz="4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pic>
        <p:nvPicPr>
          <p:cNvPr id="4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95A6C94-DD3F-46C8-B000-3364146E4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F16F3-3B25-465A-98A3-10743ED78688}"/>
              </a:ext>
            </a:extLst>
          </p:cNvPr>
          <p:cNvSpPr txBox="1"/>
          <p:nvPr/>
        </p:nvSpPr>
        <p:spPr>
          <a:xfrm>
            <a:off x="2399153" y="7442585"/>
            <a:ext cx="9099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Более 19 тыс. 15-летних школьников и студентов колледжа</a:t>
            </a:r>
            <a:endParaRPr lang="LID4096" sz="2800">
              <a:latin typeface="Montserrat" panose="000005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9A4150-E0D1-4D91-AEC4-0A2DF26F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492" y="1810423"/>
            <a:ext cx="6742012" cy="3333078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6B463D9-EC83-47C3-8C73-0638C5F6FA45}"/>
              </a:ext>
            </a:extLst>
          </p:cNvPr>
          <p:cNvCxnSpPr/>
          <p:nvPr/>
        </p:nvCxnSpPr>
        <p:spPr>
          <a:xfrm>
            <a:off x="909975" y="3836019"/>
            <a:ext cx="88807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768861-EF56-47CB-8057-F6B3603C4C58}"/>
              </a:ext>
            </a:extLst>
          </p:cNvPr>
          <p:cNvSpPr txBox="1"/>
          <p:nvPr/>
        </p:nvSpPr>
        <p:spPr>
          <a:xfrm>
            <a:off x="310376" y="2563808"/>
            <a:ext cx="2733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2021 г. апрель-май</a:t>
            </a:r>
            <a:endParaRPr lang="LID4096" sz="2800" b="1"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52F97-3DFA-4A64-B7D0-417489523263}"/>
              </a:ext>
            </a:extLst>
          </p:cNvPr>
          <p:cNvSpPr txBox="1"/>
          <p:nvPr/>
        </p:nvSpPr>
        <p:spPr>
          <a:xfrm>
            <a:off x="3916297" y="2550966"/>
            <a:ext cx="2856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C40000"/>
                </a:solidFill>
                <a:latin typeface="Montserrat" panose="00000500000000000000" pitchFamily="2" charset="-52"/>
              </a:rPr>
              <a:t>2022 г. апрель-май</a:t>
            </a:r>
            <a:endParaRPr lang="LID4096" sz="2800" b="1">
              <a:solidFill>
                <a:srgbClr val="C40000"/>
              </a:solidFill>
              <a:latin typeface="Montserrat" panose="00000500000000000000" pitchFamily="2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DE452F-CB3E-4DBB-AC5B-35650CA56A52}"/>
              </a:ext>
            </a:extLst>
          </p:cNvPr>
          <p:cNvSpPr txBox="1"/>
          <p:nvPr/>
        </p:nvSpPr>
        <p:spPr>
          <a:xfrm>
            <a:off x="7906834" y="2526926"/>
            <a:ext cx="187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2023 г. декабрь</a:t>
            </a:r>
            <a:endParaRPr lang="LID4096" sz="2800" b="1">
              <a:latin typeface="Montserrat" panose="00000500000000000000" pitchFamily="2" charset="-52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9AB394A-66B5-4B4B-928C-7370169DADE9}"/>
              </a:ext>
            </a:extLst>
          </p:cNvPr>
          <p:cNvSpPr/>
          <p:nvPr/>
        </p:nvSpPr>
        <p:spPr>
          <a:xfrm>
            <a:off x="82851" y="4074578"/>
            <a:ext cx="3131340" cy="2407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>
                <a:latin typeface="Montserrat"/>
              </a:rPr>
              <a:t>Апробация</a:t>
            </a:r>
            <a:endParaRPr lang="LID4096" sz="2400" b="1">
              <a:latin typeface="Montserrat" panose="00000500000000000000" pitchFamily="2" charset="-52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EA8078D-425A-4F18-B237-9983AFBFC838}"/>
              </a:ext>
            </a:extLst>
          </p:cNvPr>
          <p:cNvSpPr/>
          <p:nvPr/>
        </p:nvSpPr>
        <p:spPr>
          <a:xfrm>
            <a:off x="3342722" y="4070422"/>
            <a:ext cx="3817138" cy="2407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400" b="1">
                <a:latin typeface="Montserrat"/>
              </a:rPr>
              <a:t>Основное исследование</a:t>
            </a:r>
            <a:endParaRPr lang="en-US" sz="2400" b="1">
              <a:latin typeface="Montserrat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DDEA72A-C7F1-4FC6-87D8-5584B294CA9A}"/>
              </a:ext>
            </a:extLst>
          </p:cNvPr>
          <p:cNvSpPr/>
          <p:nvPr/>
        </p:nvSpPr>
        <p:spPr>
          <a:xfrm>
            <a:off x="7506466" y="4076851"/>
            <a:ext cx="3479683" cy="2298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b="1">
                <a:latin typeface="Montserrat"/>
              </a:rPr>
              <a:t>Результаты</a:t>
            </a:r>
            <a:endParaRPr lang="LID4096" sz="2800" b="1">
              <a:latin typeface="Montserrat"/>
            </a:endParaRPr>
          </a:p>
        </p:txBody>
      </p:sp>
      <p:pic>
        <p:nvPicPr>
          <p:cNvPr id="27" name="Рисунок 1">
            <a:extLst>
              <a:ext uri="{FF2B5EF4-FFF2-40B4-BE49-F238E27FC236}">
                <a16:creationId xmlns:a16="http://schemas.microsoft.com/office/drawing/2014/main" id="{D5810487-A831-4B86-B51D-C36E48B2E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364" y="7442585"/>
            <a:ext cx="2067984" cy="206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C36B75-2D5F-4864-B7D6-E828EC1EBA37}"/>
              </a:ext>
            </a:extLst>
          </p:cNvPr>
          <p:cNvSpPr txBox="1"/>
          <p:nvPr/>
        </p:nvSpPr>
        <p:spPr>
          <a:xfrm>
            <a:off x="11820293" y="5352585"/>
            <a:ext cx="548134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>
                <a:latin typeface="Montserrat"/>
              </a:rPr>
              <a:t>Более 80 стран мира, в том числе впервые - Армения, Монголия, Узбекистан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EDD263-DC0B-4B65-BA03-7BEE1A4C0D33}"/>
              </a:ext>
            </a:extLst>
          </p:cNvPr>
          <p:cNvSpPr txBox="1"/>
          <p:nvPr/>
        </p:nvSpPr>
        <p:spPr>
          <a:xfrm>
            <a:off x="948487" y="6919048"/>
            <a:ext cx="150478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>
                <a:solidFill>
                  <a:srgbClr val="C40000"/>
                </a:solidFill>
                <a:latin typeface="dt-people-01" panose="02000509000000000000" pitchFamily="49" charset="0"/>
              </a:rPr>
              <a:t>a</a:t>
            </a:r>
          </a:p>
          <a:p>
            <a:endParaRPr lang="ru-RU" sz="8800">
              <a:solidFill>
                <a:srgbClr val="C40000"/>
              </a:solidFill>
            </a:endParaRPr>
          </a:p>
        </p:txBody>
      </p:sp>
      <p:pic>
        <p:nvPicPr>
          <p:cNvPr id="1030" name="Picture 6" descr="школа &amp;quot;, Школа, школьные иконки, Вектор PNG и вектор пнг для бесплатной  загрузки">
            <a:extLst>
              <a:ext uri="{FF2B5EF4-FFF2-40B4-BE49-F238E27FC236}">
                <a16:creationId xmlns:a16="http://schemas.microsoft.com/office/drawing/2014/main" id="{2F73C1DD-15FB-434D-936E-EFAF4935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9" y="8465771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B34A74-ACA9-4E99-AB47-FC116FBCD80E}"/>
              </a:ext>
            </a:extLst>
          </p:cNvPr>
          <p:cNvSpPr txBox="1"/>
          <p:nvPr/>
        </p:nvSpPr>
        <p:spPr>
          <a:xfrm>
            <a:off x="2399153" y="9032252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6100" indent="-546100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Более 600 организаций образования со всех регионов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272D8-085E-43C5-AA8F-5E5A40201280}"/>
              </a:ext>
            </a:extLst>
          </p:cNvPr>
          <p:cNvSpPr txBox="1"/>
          <p:nvPr/>
        </p:nvSpPr>
        <p:spPr>
          <a:xfrm>
            <a:off x="13747429" y="7500389"/>
            <a:ext cx="3739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Компьютерный тест </a:t>
            </a:r>
          </a:p>
          <a:p>
            <a:pPr marL="446088" indent="-446088">
              <a:buFont typeface="Wingdings" panose="05000000000000000000" pitchFamily="2" charset="2"/>
              <a:buChar char="q"/>
            </a:pPr>
            <a:r>
              <a:rPr lang="ru-RU" sz="2800">
                <a:latin typeface="Montserrat" panose="00000500000000000000" pitchFamily="2" charset="-52"/>
              </a:rPr>
              <a:t>Анкетирование</a:t>
            </a:r>
          </a:p>
          <a:p>
            <a:pPr marL="446088" indent="-446088">
              <a:buFont typeface="Wingdings" panose="05000000000000000000" pitchFamily="2" charset="2"/>
              <a:buChar char="q"/>
            </a:pPr>
            <a:r>
              <a:rPr lang="ru-RU" sz="2800" b="1">
                <a:latin typeface="Montserrat" panose="00000500000000000000" pitchFamily="2" charset="-52"/>
              </a:rPr>
              <a:t>Креативное мышление</a:t>
            </a:r>
            <a:endParaRPr lang="LID4096" sz="2800" b="1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902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FE0F6-7084-4D1E-AE50-A3357EE4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17" y="112091"/>
            <a:ext cx="14785288" cy="1393001"/>
          </a:xfrm>
        </p:spPr>
        <p:txBody>
          <a:bodyPr>
            <a:noAutofit/>
          </a:bodyPr>
          <a:lstStyle/>
          <a:p>
            <a:r>
              <a:rPr lang="ru-RU" sz="2400" b="1">
                <a:latin typeface="Montserrat" panose="020B0604020202020204" charset="-52"/>
              </a:rPr>
              <a:t>ТРУДНОСТИ, С КОТОРЫМИ СТАЛКИВАЮТСЯ КАЗАХСТАНСКИЕ</a:t>
            </a:r>
            <a:r>
              <a:rPr lang="en-US" sz="2400" b="1">
                <a:latin typeface="Montserrat" panose="020B0604020202020204" charset="-52"/>
              </a:rPr>
              <a:t> </a:t>
            </a:r>
            <a:r>
              <a:rPr lang="ru-RU" sz="2400" b="1">
                <a:latin typeface="Montserrat" panose="020B0604020202020204" charset="-52"/>
              </a:rPr>
              <a:t>ОБУЧАЮЩИЕСЯ ПРИ ВЫПОЛНЕНИИ ЗАДАНИЙ</a:t>
            </a:r>
            <a:endParaRPr lang="LID4096" sz="2400" b="1">
              <a:latin typeface="Montserrat" panose="020B060402020202020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5CD38-767D-4DDF-AA65-0BCDA23CE127}"/>
              </a:ext>
            </a:extLst>
          </p:cNvPr>
          <p:cNvSpPr txBox="1"/>
          <p:nvPr/>
        </p:nvSpPr>
        <p:spPr>
          <a:xfrm>
            <a:off x="10824370" y="1942416"/>
            <a:ext cx="672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>
                <a:latin typeface="Montserrat" panose="00000500000000000000" pitchFamily="2" charset="-52"/>
              </a:rPr>
              <a:t>РЕЗУЛЬТАТ – ОТВЕТ УЧЕНИКА НЕВЕРНЫЙ:</a:t>
            </a:r>
            <a:endParaRPr lang="LID4096" sz="3600" b="1"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5B1AA-2A38-4780-9662-1C54542ABA63}"/>
              </a:ext>
            </a:extLst>
          </p:cNvPr>
          <p:cNvSpPr txBox="1"/>
          <p:nvPr/>
        </p:nvSpPr>
        <p:spPr>
          <a:xfrm>
            <a:off x="794193" y="8801975"/>
            <a:ext cx="17109833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Montserrat" panose="00000500000000000000" pitchFamily="2" charset="-52"/>
              </a:rPr>
              <a:t>Обучающиеся не имеют практики выполнения заданий высокого когнитивного порядка, что сказывается на их результатах</a:t>
            </a:r>
            <a:endParaRPr lang="LID4096" sz="2400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06F422-0AF1-4197-89EA-881C1F23A0C6}"/>
              </a:ext>
            </a:extLst>
          </p:cNvPr>
          <p:cNvSpPr txBox="1"/>
          <p:nvPr/>
        </p:nvSpPr>
        <p:spPr>
          <a:xfrm>
            <a:off x="772413" y="2220612"/>
            <a:ext cx="7340865" cy="830997"/>
          </a:xfrm>
          <a:prstGeom prst="rect">
            <a:avLst/>
          </a:prstGeom>
          <a:solidFill>
            <a:srgbClr val="00246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понимании содержания текста и вопроса и/или варианта ответов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D4552-DD73-4BEB-B353-E31843FA108A}"/>
              </a:ext>
            </a:extLst>
          </p:cNvPr>
          <p:cNvSpPr txBox="1"/>
          <p:nvPr/>
        </p:nvSpPr>
        <p:spPr>
          <a:xfrm>
            <a:off x="772412" y="3255145"/>
            <a:ext cx="7340865" cy="830997"/>
          </a:xfrm>
          <a:prstGeom prst="rect">
            <a:avLst/>
          </a:prstGeom>
          <a:solidFill>
            <a:srgbClr val="123B8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интерпретации текста и генерации умозаключений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52B9E8-8A2B-4E02-BB49-D8B2FB513E04}"/>
              </a:ext>
            </a:extLst>
          </p:cNvPr>
          <p:cNvSpPr txBox="1"/>
          <p:nvPr/>
        </p:nvSpPr>
        <p:spPr>
          <a:xfrm>
            <a:off x="772412" y="4273263"/>
            <a:ext cx="7340865" cy="830997"/>
          </a:xfrm>
          <a:prstGeom prst="rect">
            <a:avLst/>
          </a:prstGeom>
          <a:solidFill>
            <a:srgbClr val="2E519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группирование и классификация элементов в задании по определенным категориям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AEBF06-C939-4F54-95BC-F108E29EDC5C}"/>
              </a:ext>
            </a:extLst>
          </p:cNvPr>
          <p:cNvSpPr txBox="1"/>
          <p:nvPr/>
        </p:nvSpPr>
        <p:spPr>
          <a:xfrm>
            <a:off x="794193" y="5284600"/>
            <a:ext cx="7340865" cy="1569660"/>
          </a:xfrm>
          <a:prstGeom prst="rect">
            <a:avLst/>
          </a:prstGeom>
          <a:solidFill>
            <a:srgbClr val="335AA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работе с интерактивными заданиями: использование </a:t>
            </a:r>
            <a:r>
              <a:rPr lang="ru-RU" sz="2400">
                <a:ln>
                  <a:solidFill>
                    <a:schemeClr val="bg1"/>
                  </a:solidFill>
                </a:ln>
                <a:solidFill>
                  <a:srgbClr val="4E73BD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инструментов</a:t>
            </a:r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 визуализации по креативному мышлению и инструментов симуляции по естествознанию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B97231-6D0A-48DA-A82E-6F19AC9F40DE}"/>
              </a:ext>
            </a:extLst>
          </p:cNvPr>
          <p:cNvSpPr txBox="1"/>
          <p:nvPr/>
        </p:nvSpPr>
        <p:spPr>
          <a:xfrm>
            <a:off x="808846" y="7051922"/>
            <a:ext cx="7340865" cy="830997"/>
          </a:xfrm>
          <a:prstGeom prst="rect">
            <a:avLst/>
          </a:prstGeom>
          <a:solidFill>
            <a:srgbClr val="4E73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выявлении предвзятости автора или оценки достоверности прочитанного текста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C0B2E8-59BD-4632-82C5-908A46F6567A}"/>
              </a:ext>
            </a:extLst>
          </p:cNvPr>
          <p:cNvSpPr txBox="1"/>
          <p:nvPr/>
        </p:nvSpPr>
        <p:spPr>
          <a:xfrm>
            <a:off x="10824370" y="2896536"/>
            <a:ext cx="6721691" cy="830997"/>
          </a:xfrm>
          <a:prstGeom prst="rect">
            <a:avLst/>
          </a:prstGeom>
          <a:solidFill>
            <a:srgbClr val="FF8181"/>
          </a:solidFill>
        </p:spPr>
        <p:txBody>
          <a:bodyPr wrap="square">
            <a:spAutoFit/>
          </a:bodyPr>
          <a:lstStyle/>
          <a:p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вместо ответа скопирован текст задания без собственных выводов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14049-BACA-4E18-8F43-6D34D3262FC2}"/>
              </a:ext>
            </a:extLst>
          </p:cNvPr>
          <p:cNvSpPr txBox="1"/>
          <p:nvPr/>
        </p:nvSpPr>
        <p:spPr>
          <a:xfrm>
            <a:off x="10816723" y="4107231"/>
            <a:ext cx="6721691" cy="1569660"/>
          </a:xfrm>
          <a:prstGeom prst="rect">
            <a:avLst/>
          </a:prstGeom>
          <a:solidFill>
            <a:srgbClr val="FF3B3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ответ содержит дополнительную фактологическую информацию, не имеющую прямое отношение к требованиям задания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D3ABB-2C15-4252-B92E-90D6081F1F5D}"/>
              </a:ext>
            </a:extLst>
          </p:cNvPr>
          <p:cNvSpPr txBox="1"/>
          <p:nvPr/>
        </p:nvSpPr>
        <p:spPr>
          <a:xfrm>
            <a:off x="10824370" y="5949976"/>
            <a:ext cx="6721691" cy="461665"/>
          </a:xfrm>
          <a:prstGeom prst="rect">
            <a:avLst/>
          </a:prstGeom>
          <a:solidFill>
            <a:srgbClr val="FF0D0D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ответ дан в неправильном формате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8EF0C-D75D-49F2-8DDE-A60E0F802389}"/>
              </a:ext>
            </a:extLst>
          </p:cNvPr>
          <p:cNvSpPr txBox="1"/>
          <p:nvPr/>
        </p:nvSpPr>
        <p:spPr>
          <a:xfrm>
            <a:off x="10824370" y="6682590"/>
            <a:ext cx="6721691" cy="1200329"/>
          </a:xfrm>
          <a:prstGeom prst="rect">
            <a:avLst/>
          </a:prstGeom>
          <a:solidFill>
            <a:srgbClr val="C40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anose="00000500000000000000" pitchFamily="2" charset="-52"/>
                <a:ea typeface="Malgun Gothic" panose="020B0503020000020004" pitchFamily="34" charset="-127"/>
                <a:cs typeface="Arial" panose="020B0604020202020204" pitchFamily="34" charset="0"/>
              </a:rPr>
              <a:t>ответ не полный, не содержит аргументов и мыслей учащихся для присуждения балла 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DE0DE061-2013-47AF-9F25-651810DBBB41}"/>
              </a:ext>
            </a:extLst>
          </p:cNvPr>
          <p:cNvSpPr/>
          <p:nvPr/>
        </p:nvSpPr>
        <p:spPr>
          <a:xfrm>
            <a:off x="8510843" y="4719065"/>
            <a:ext cx="1908314" cy="84887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700"/>
          </a:p>
        </p:txBody>
      </p:sp>
      <p:pic>
        <p:nvPicPr>
          <p:cNvPr id="16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492A05E0-8217-4865-8834-F083577CC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2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8769074"/>
            <a:ext cx="18649922" cy="1594126"/>
          </a:xfrm>
          <a:prstGeom prst="rect">
            <a:avLst/>
          </a:prstGeom>
          <a:solidFill>
            <a:srgbClr val="002469"/>
          </a:solidFill>
        </p:spPr>
      </p:sp>
      <p:grpSp>
        <p:nvGrpSpPr>
          <p:cNvPr id="3" name="Group 3"/>
          <p:cNvGrpSpPr/>
          <p:nvPr/>
        </p:nvGrpSpPr>
        <p:grpSpPr>
          <a:xfrm>
            <a:off x="5423654" y="1580074"/>
            <a:ext cx="12489267" cy="6831848"/>
            <a:chOff x="-123189" y="-116796"/>
            <a:chExt cx="4093945" cy="3194845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-123189" y="-116796"/>
              <a:ext cx="4093945" cy="3194845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6"/>
                    <a:pt x="3265410" y="2073576"/>
                    <a:pt x="3196830" y="2073576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 lIns="91440" tIns="45720" rIns="91440" bIns="45720" anchor="t"/>
            <a:lstStyle/>
            <a:p>
              <a:r>
                <a:rPr lang="en-GB" sz="2800">
                  <a:latin typeface="Montserrat"/>
                  <a:cs typeface="Times New Roman"/>
                </a:rPr>
                <a:t>	</a:t>
              </a:r>
              <a:r>
                <a:rPr lang="ru-RU" sz="2800" b="1">
                  <a:latin typeface="Montserrat"/>
                  <a:cs typeface="Times New Roman"/>
                </a:rPr>
                <a:t>Цель исследования</a:t>
              </a:r>
              <a:r>
                <a:rPr lang="ru-RU" sz="2800">
                  <a:latin typeface="Montserrat"/>
                  <a:cs typeface="Times New Roman"/>
                </a:rPr>
                <a:t> </a:t>
              </a:r>
              <a:r>
                <a:rPr lang="ru-RU" sz="2800">
                  <a:latin typeface="Montserrat"/>
                  <a:ea typeface="+mn-lt"/>
                  <a:cs typeface="Times New Roman"/>
                </a:rPr>
                <a:t>-</a:t>
              </a:r>
              <a:r>
                <a:rPr lang="ru-RU" sz="2800">
                  <a:latin typeface="Montserrat"/>
                  <a:cs typeface="Times New Roman"/>
                </a:rPr>
                <a:t> выявление уровня и качества чтения, понимания текста учащимися начальной школы в различных странах мира.</a:t>
              </a:r>
            </a:p>
            <a:p>
              <a:endParaRPr lang="ru-RU">
                <a:latin typeface="Montserrat"/>
                <a:cs typeface="Times New Roman"/>
              </a:endParaRPr>
            </a:p>
            <a:p>
              <a:r>
                <a:rPr lang="ru-RU" sz="2800" b="1">
                  <a:latin typeface="Montserrat"/>
                  <a:cs typeface="Times New Roman"/>
                </a:rPr>
                <a:t>          Задачи исследования</a:t>
              </a:r>
              <a:r>
                <a:rPr lang="ru-RU" sz="2800">
                  <a:latin typeface="Montserrat"/>
                  <a:cs typeface="Times New Roman"/>
                </a:rPr>
                <a:t>:</a:t>
              </a:r>
            </a:p>
            <a:p>
              <a:pPr marL="514350" indent="-514350">
                <a:buAutoNum type="arabicPeriod"/>
              </a:pPr>
              <a:r>
                <a:rPr lang="ru-RU" sz="2800">
                  <a:latin typeface="Montserrat"/>
                  <a:cs typeface="Times New Roman"/>
                </a:rPr>
                <a:t>Оценка качества и эффективности образования, равенства доступа к образованию;</a:t>
              </a:r>
            </a:p>
            <a:p>
              <a:pPr marL="514350" indent="-514350">
                <a:buAutoNum type="arabicPeriod"/>
              </a:pPr>
              <a:r>
                <a:rPr lang="ru-RU" sz="2800">
                  <a:latin typeface="Montserrat"/>
                  <a:cs typeface="Times New Roman"/>
                </a:rPr>
                <a:t>Выявление факторов, позволяющих объяснить различия в результатах</a:t>
              </a:r>
            </a:p>
            <a:p>
              <a:endParaRPr lang="ru-RU" sz="1600">
                <a:latin typeface="Montserrat"/>
                <a:cs typeface="Times New Roman"/>
              </a:endParaRPr>
            </a:p>
            <a:p>
              <a:r>
                <a:rPr lang="en-GB" sz="2800">
                  <a:latin typeface="Montserrat"/>
                  <a:cs typeface="Times New Roman"/>
                </a:rPr>
                <a:t>	</a:t>
              </a:r>
              <a:r>
                <a:rPr lang="ru-RU" sz="2800" b="1">
                  <a:latin typeface="Montserrat"/>
                  <a:cs typeface="Times New Roman"/>
                </a:rPr>
                <a:t>Международный координатор исследования:</a:t>
              </a:r>
            </a:p>
            <a:p>
              <a:r>
                <a:rPr lang="ru-RU" sz="2800">
                  <a:latin typeface="Montserrat"/>
                  <a:cs typeface="Times New Roman"/>
                </a:rPr>
                <a:t>Международная ассоциация по оценке учебных достижений </a:t>
              </a:r>
              <a:r>
                <a:rPr lang="ru-RU" sz="2800" i="1">
                  <a:latin typeface="Montserrat"/>
                  <a:cs typeface="Times New Roman"/>
                </a:rPr>
                <a:t>(International Association </a:t>
              </a:r>
              <a:r>
                <a:rPr lang="ru-RU" sz="2800" i="1" err="1">
                  <a:latin typeface="Montserrat"/>
                  <a:cs typeface="Times New Roman"/>
                </a:rPr>
                <a:t>for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the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Evaluation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of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Educational</a:t>
              </a:r>
              <a:r>
                <a:rPr lang="ru-RU" sz="2800" i="1">
                  <a:latin typeface="Montserrat"/>
                  <a:cs typeface="Times New Roman"/>
                </a:rPr>
                <a:t> </a:t>
              </a:r>
              <a:r>
                <a:rPr lang="ru-RU" sz="2800" i="1" err="1">
                  <a:latin typeface="Montserrat"/>
                  <a:cs typeface="Times New Roman"/>
                </a:rPr>
                <a:t>Achievement</a:t>
              </a:r>
              <a:r>
                <a:rPr lang="ru-RU" sz="2800" i="1">
                  <a:latin typeface="Montserrat"/>
                  <a:cs typeface="Times New Roman"/>
                </a:rPr>
                <a:t> – IEA)</a:t>
              </a:r>
              <a:r>
                <a:rPr lang="en-US" sz="2800" i="1">
                  <a:latin typeface="Montserrat"/>
                  <a:cs typeface="Times New Roman"/>
                </a:rPr>
                <a:t> </a:t>
              </a:r>
              <a:r>
                <a:rPr lang="en-GB" sz="2800">
                  <a:latin typeface="Montserrat"/>
                  <a:cs typeface="Times New Roman"/>
                </a:rPr>
                <a:t>	</a:t>
              </a:r>
              <a:endParaRPr lang="en-GB"/>
            </a:p>
            <a:p>
              <a:endParaRPr lang="en-GB" sz="1600">
                <a:latin typeface="Montserrat"/>
                <a:cs typeface="Times New Roman"/>
              </a:endParaRPr>
            </a:p>
            <a:p>
              <a:r>
                <a:rPr lang="ru-RU" sz="2800" b="1">
                  <a:latin typeface="Montserrat"/>
                  <a:cs typeface="Times New Roman"/>
                </a:rPr>
                <a:t>         Национальный координатор исследования: </a:t>
              </a:r>
              <a:endParaRPr lang="ru-RU" b="1">
                <a:latin typeface="Calibri"/>
                <a:cs typeface="Calibri"/>
              </a:endParaRPr>
            </a:p>
            <a:p>
              <a:r>
                <a:rPr lang="ru-RU" sz="2800">
                  <a:latin typeface="Montserrat"/>
                  <a:cs typeface="Times New Roman"/>
                </a:rPr>
                <a:t>АО «Информационно-аналитический центр».</a:t>
              </a:r>
              <a:endParaRPr lang="ru-RU">
                <a:cs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63600" y="241283"/>
            <a:ext cx="14075094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Коротко об исследовании </a:t>
            </a:r>
            <a:endParaRPr lang="en-US" sz="44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451" y="3219490"/>
            <a:ext cx="4345249" cy="4225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204" y="357564"/>
            <a:ext cx="2408649" cy="86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722" y="185409"/>
            <a:ext cx="1219200" cy="1219200"/>
          </a:xfrm>
          <a:prstGeom prst="rect">
            <a:avLst/>
          </a:prstGeom>
        </p:spPr>
      </p:pic>
      <p:pic>
        <p:nvPicPr>
          <p:cNvPr id="10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C15907A0-564A-45DA-BA1F-5AEEE20F2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6FCBD-AC8A-429A-8D5E-E4DF6F18B2D2}"/>
              </a:ext>
            </a:extLst>
          </p:cNvPr>
          <p:cNvSpPr txBox="1"/>
          <p:nvPr/>
        </p:nvSpPr>
        <p:spPr>
          <a:xfrm>
            <a:off x="3445902" y="185409"/>
            <a:ext cx="1412112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Montserrat"/>
              </a:rPr>
              <a:t>Развитие </a:t>
            </a:r>
            <a:r>
              <a:rPr lang="ru-RU" sz="4800" b="1">
                <a:solidFill>
                  <a:srgbClr val="002060"/>
                </a:solidFill>
                <a:latin typeface="Montserrat"/>
              </a:rPr>
              <a:t>функциональной </a:t>
            </a:r>
            <a:r>
              <a:rPr lang="ru-RU" sz="4800" b="1">
                <a:solidFill>
                  <a:srgbClr val="C00000"/>
                </a:solidFill>
                <a:latin typeface="Montserrat"/>
              </a:rPr>
              <a:t>грамотности учащихся</a:t>
            </a:r>
            <a:endParaRPr lang="LID4096" sz="4800" b="1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F51E4-EF91-4799-998C-6539FF8F291A}"/>
              </a:ext>
            </a:extLst>
          </p:cNvPr>
          <p:cNvSpPr txBox="1"/>
          <p:nvPr/>
        </p:nvSpPr>
        <p:spPr>
          <a:xfrm>
            <a:off x="705639" y="2446944"/>
            <a:ext cx="11702621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ИАЦ регулярно публикует на сайте </a:t>
            </a:r>
            <a:r>
              <a:rPr lang="ru-RU" sz="3200" b="1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Национальные отчеты</a:t>
            </a: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 по итогам исследований, а также </a:t>
            </a:r>
            <a:r>
              <a:rPr lang="ru-RU" sz="3200" b="1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сборники заданий</a:t>
            </a: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, вышедших из режима конфиденциальности. </a:t>
            </a:r>
            <a:r>
              <a:rPr lang="ru-RU" sz="3200"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В</a:t>
            </a:r>
            <a:r>
              <a:rPr lang="ru-RU" sz="3200">
                <a:effectLst/>
                <a:latin typeface="Montserrat" panose="00000500000000000000" pitchFamily="2" charset="-52"/>
                <a:ea typeface="Arial Nova Cond" panose="020B0506020202020204" pitchFamily="34" charset="0"/>
                <a:cs typeface="Arial Nova Cond" panose="020B0506020202020204" pitchFamily="34" charset="0"/>
              </a:rPr>
              <a:t>се сборники своевременно передаются в МОН РК и распространяются среди Управлений образования регионов.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latin typeface="Montserrat"/>
              </a:rPr>
              <a:t>Ежегодно Центр педагогического мастерства проводит </a:t>
            </a:r>
            <a:r>
              <a:rPr lang="ru-RU" sz="3200" b="1">
                <a:latin typeface="Montserrat"/>
              </a:rPr>
              <a:t>курсы по обучению функциональной грамотности</a:t>
            </a:r>
            <a:r>
              <a:rPr lang="ru-RU" sz="3200">
                <a:latin typeface="Montserrat"/>
              </a:rPr>
              <a:t> для учителей школ. В 2020 году было обучено 15 000 учителей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>
                <a:latin typeface="Montserrat"/>
              </a:rPr>
              <a:t>В 2021 году готовится запуск </a:t>
            </a:r>
            <a:r>
              <a:rPr lang="ru-RU" sz="3200" b="1">
                <a:latin typeface="Montserrat"/>
              </a:rPr>
              <a:t>тренажера по развитию функциональной грамотности</a:t>
            </a:r>
            <a:r>
              <a:rPr lang="ru-RU" sz="3200">
                <a:latin typeface="Montserrat"/>
              </a:rPr>
              <a:t> учащихся.</a:t>
            </a:r>
          </a:p>
        </p:txBody>
      </p:sp>
      <p:pic>
        <p:nvPicPr>
          <p:cNvPr id="5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7352196-C504-4259-A47C-089563A5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8A928EB-D7C5-449F-B9D4-369554F51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750228" y="1776236"/>
            <a:ext cx="6154615" cy="41148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B8859F9-D6A6-42FE-A80C-1A0A46F2D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066292" y="5020408"/>
            <a:ext cx="4838551" cy="42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8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7DEEC-A6CD-4361-97DD-1F54AD088694}"/>
              </a:ext>
            </a:extLst>
          </p:cNvPr>
          <p:cNvSpPr txBox="1">
            <a:spLocks/>
          </p:cNvSpPr>
          <p:nvPr/>
        </p:nvSpPr>
        <p:spPr>
          <a:xfrm>
            <a:off x="2099054" y="255298"/>
            <a:ext cx="16725339" cy="9316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rgbClr val="002469"/>
                </a:solidFill>
                <a:latin typeface="Montserrat"/>
              </a:rPr>
              <a:t>Подготовка к проведению </a:t>
            </a:r>
            <a:r>
              <a:rPr lang="en-US" b="1">
                <a:solidFill>
                  <a:srgbClr val="002469"/>
                </a:solidFill>
                <a:latin typeface="Montserrat"/>
              </a:rPr>
              <a:t>PISA-2022</a:t>
            </a:r>
            <a:endParaRPr lang="ru-KZ" b="1">
              <a:solidFill>
                <a:srgbClr val="002469"/>
              </a:solidFill>
              <a:latin typeface="Montserrat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B4162BD7-1A8F-41FD-A427-FF144189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" y="0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FAF718F-658D-4084-B7E5-8662F6DB1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13669"/>
              </p:ext>
            </p:extLst>
          </p:nvPr>
        </p:nvGraphicFramePr>
        <p:xfrm>
          <a:off x="335780" y="1216457"/>
          <a:ext cx="17662288" cy="8969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9379">
                  <a:extLst>
                    <a:ext uri="{9D8B030D-6E8A-4147-A177-3AD203B41FA5}">
                      <a16:colId xmlns:a16="http://schemas.microsoft.com/office/drawing/2014/main" val="3157262467"/>
                    </a:ext>
                  </a:extLst>
                </a:gridCol>
                <a:gridCol w="10467028">
                  <a:extLst>
                    <a:ext uri="{9D8B030D-6E8A-4147-A177-3AD203B41FA5}">
                      <a16:colId xmlns:a16="http://schemas.microsoft.com/office/drawing/2014/main" val="335862163"/>
                    </a:ext>
                  </a:extLst>
                </a:gridCol>
                <a:gridCol w="4435881">
                  <a:extLst>
                    <a:ext uri="{9D8B030D-6E8A-4147-A177-3AD203B41FA5}">
                      <a16:colId xmlns:a16="http://schemas.microsoft.com/office/drawing/2014/main" val="3064328420"/>
                    </a:ext>
                  </a:extLst>
                </a:gridCol>
              </a:tblGrid>
              <a:tr h="1007299"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Montserrat"/>
                        </a:rPr>
                        <a:t>СРОКИ</a:t>
                      </a:r>
                      <a:endParaRPr lang="LID4096" sz="28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Montserrat"/>
                        </a:rPr>
                        <a:t>МЕРОПРИЯТИЕ</a:t>
                      </a:r>
                      <a:endParaRPr lang="LID4096" sz="2800" b="1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bg1"/>
                          </a:solidFill>
                          <a:latin typeface="Montserrat"/>
                        </a:rPr>
                        <a:t>ОТВЕТСТВЕННЫЕ </a:t>
                      </a:r>
                      <a:endParaRPr lang="LID4096" sz="2800" b="1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rgbClr val="0024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011613"/>
                  </a:ext>
                </a:extLst>
              </a:tr>
              <a:tr h="976924">
                <a:tc>
                  <a:txBody>
                    <a:bodyPr/>
                    <a:lstStyle/>
                    <a:p>
                      <a:r>
                        <a:rPr lang="kk-KZ" sz="2000">
                          <a:latin typeface="Montserrat"/>
                        </a:rPr>
                        <a:t>С </a:t>
                      </a:r>
                      <a:r>
                        <a:rPr lang="kk-KZ" sz="2000" err="1">
                          <a:latin typeface="Montserrat"/>
                        </a:rPr>
                        <a:t>начала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учебного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года</a:t>
                      </a:r>
                      <a:r>
                        <a:rPr lang="kk-KZ" sz="2000">
                          <a:latin typeface="Montserrat"/>
                        </a:rPr>
                        <a:t>, </a:t>
                      </a:r>
                      <a:r>
                        <a:rPr lang="kk-KZ" sz="2000" err="1">
                          <a:latin typeface="Montserrat"/>
                        </a:rPr>
                        <a:t>постоянно</a:t>
                      </a:r>
                      <a:endParaRPr lang="LID4096" sz="2000" err="1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Использование заданий</a:t>
                      </a:r>
                      <a:r>
                        <a:rPr lang="en-US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на развитие функциональной грамотности</a:t>
                      </a:r>
                      <a:r>
                        <a:rPr lang="en-US" sz="2000" b="1" kern="1200">
                          <a:solidFill>
                            <a:srgbClr val="C00000"/>
                          </a:solidFill>
                          <a:latin typeface="Montserra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err="1">
                          <a:latin typeface="Montserrat"/>
                        </a:rPr>
                        <a:t>в.т.ч</a:t>
                      </a:r>
                      <a:r>
                        <a:rPr lang="ru-RU" sz="2000">
                          <a:latin typeface="Montserrat"/>
                        </a:rPr>
                        <a:t> заданий </a:t>
                      </a:r>
                      <a:r>
                        <a:rPr lang="en-US" sz="2000">
                          <a:latin typeface="Montserrat"/>
                        </a:rPr>
                        <a:t>PISA, </a:t>
                      </a:r>
                      <a:r>
                        <a:rPr lang="ru-RU" sz="2000">
                          <a:latin typeface="Montserrat"/>
                        </a:rPr>
                        <a:t>вышедших из режима конфиденциальности, на уроках</a:t>
                      </a:r>
                      <a:r>
                        <a:rPr lang="en-US" sz="2000">
                          <a:latin typeface="Montserrat"/>
                        </a:rPr>
                        <a:t> </a:t>
                      </a:r>
                      <a:r>
                        <a:rPr lang="ru-RU" sz="2000">
                          <a:latin typeface="Montserrat"/>
                        </a:rPr>
                        <a:t>предметов ЕМЦ и казахского (русского) языка и литературы</a:t>
                      </a:r>
                      <a:endParaRPr lang="LID4096" sz="20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обл., городов Нур-Султан, Алматы и Шымкент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04717"/>
                  </a:ext>
                </a:extLst>
              </a:tr>
              <a:tr h="2161075">
                <a:tc>
                  <a:txBody>
                    <a:bodyPr/>
                    <a:lstStyle/>
                    <a:p>
                      <a:r>
                        <a:rPr lang="kk-KZ" sz="2000" err="1">
                          <a:latin typeface="Montserrat"/>
                        </a:rPr>
                        <a:t>Сентябрь-Ноябрь</a:t>
                      </a:r>
                      <a:r>
                        <a:rPr lang="ru-RU" sz="2000">
                          <a:latin typeface="Montserrat"/>
                        </a:rPr>
                        <a:t> 2021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Подготовка инструментария </a:t>
                      </a:r>
                      <a:r>
                        <a:rPr lang="ru-RU" sz="2000">
                          <a:latin typeface="Montserrat"/>
                        </a:rPr>
                        <a:t>основного исследования (тестовые задания)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Подготовка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инструктивных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материалов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для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школьных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координаторов</a:t>
                      </a:r>
                      <a:r>
                        <a:rPr lang="kk-KZ" sz="2000">
                          <a:latin typeface="Montserrat"/>
                        </a:rPr>
                        <a:t> и тест</a:t>
                      </a:r>
                      <a:r>
                        <a:rPr lang="ru-RU" sz="2000">
                          <a:latin typeface="Montserrat"/>
                        </a:rPr>
                        <a:t>-администраторов 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Выборка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b="1" err="1">
                          <a:solidFill>
                            <a:srgbClr val="C40000"/>
                          </a:solidFill>
                          <a:latin typeface="Montserrat"/>
                        </a:rPr>
                        <a:t>школ</a:t>
                      </a:r>
                      <a:r>
                        <a:rPr lang="kk-KZ" sz="2000" b="1">
                          <a:solidFill>
                            <a:srgbClr val="C40000"/>
                          </a:solidFill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для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участия</a:t>
                      </a:r>
                      <a:r>
                        <a:rPr lang="kk-KZ" sz="2000">
                          <a:latin typeface="Montserrat"/>
                        </a:rPr>
                        <a:t> в </a:t>
                      </a:r>
                      <a:r>
                        <a:rPr lang="kk-KZ" sz="2000" err="1">
                          <a:latin typeface="Montserrat"/>
                        </a:rPr>
                        <a:t>основном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kk-KZ" sz="2000" err="1">
                          <a:latin typeface="Montserrat"/>
                        </a:rPr>
                        <a:t>исследований</a:t>
                      </a:r>
                      <a:r>
                        <a:rPr lang="kk-KZ" sz="2000">
                          <a:latin typeface="Montserrat"/>
                        </a:rPr>
                        <a:t> </a:t>
                      </a:r>
                      <a:r>
                        <a:rPr lang="en-US" sz="2000">
                          <a:latin typeface="Montserrat"/>
                        </a:rPr>
                        <a:t>PISA-2022 </a:t>
                      </a:r>
                      <a:r>
                        <a:rPr lang="kk-KZ" sz="2000" err="1">
                          <a:latin typeface="Montserrat"/>
                        </a:rPr>
                        <a:t>совмесно</a:t>
                      </a:r>
                      <a:r>
                        <a:rPr lang="kk-KZ" sz="2000">
                          <a:latin typeface="Montserrat"/>
                        </a:rPr>
                        <a:t> с </a:t>
                      </a:r>
                      <a:r>
                        <a:rPr lang="en-US" sz="2000" err="1">
                          <a:latin typeface="Montserrat"/>
                        </a:rPr>
                        <a:t>Westat</a:t>
                      </a:r>
                      <a:endParaRPr lang="ru-RU" sz="2000">
                        <a:latin typeface="Montserrat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Подготовка анкет </a:t>
                      </a:r>
                      <a:r>
                        <a:rPr lang="ru-RU" sz="2000">
                          <a:latin typeface="Montserrat"/>
                        </a:rPr>
                        <a:t>на казахском и русском языках</a:t>
                      </a:r>
                      <a:endParaRPr lang="en-US" sz="2000">
                        <a:latin typeface="Montserra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2000">
                        <a:latin typeface="Montserra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>
                          <a:latin typeface="Montserrat"/>
                        </a:rPr>
                        <a:t>АО «ИАЦ»</a:t>
                      </a:r>
                      <a:endParaRPr lang="LID4096" sz="2000">
                        <a:latin typeface="Montserrat"/>
                      </a:endParaRPr>
                    </a:p>
                    <a:p>
                      <a:pPr algn="ctr"/>
                      <a:endParaRPr lang="LID4096" sz="2000">
                        <a:latin typeface="Montserrat"/>
                      </a:endParaRPr>
                    </a:p>
                    <a:p>
                      <a:pPr algn="ctr"/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59360"/>
                  </a:ext>
                </a:extLst>
              </a:tr>
              <a:tr h="41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>
                          <a:latin typeface="Montserrat"/>
                        </a:rPr>
                        <a:t>Декабрь</a:t>
                      </a:r>
                      <a:r>
                        <a:rPr lang="ru-RU" sz="2000">
                          <a:latin typeface="Montserrat"/>
                        </a:rPr>
                        <a:t> 2021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Montserrat"/>
                        </a:rPr>
                        <a:t>Подготовка </a:t>
                      </a: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компьютерной программы </a:t>
                      </a:r>
                      <a:r>
                        <a:rPr lang="en-US" sz="2000" b="1">
                          <a:solidFill>
                            <a:srgbClr val="C40000"/>
                          </a:solidFill>
                          <a:latin typeface="Montserrat"/>
                        </a:rPr>
                        <a:t>SDS </a:t>
                      </a:r>
                      <a:endParaRPr lang="LID4096" sz="2000" b="1">
                        <a:solidFill>
                          <a:srgbClr val="C4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LID4096" sz="24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47031"/>
                  </a:ext>
                </a:extLst>
              </a:tr>
              <a:tr h="680887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До начала исследования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Информирование </a:t>
                      </a:r>
                      <a:r>
                        <a:rPr lang="ru-RU" sz="2000">
                          <a:latin typeface="Montserrat"/>
                        </a:rPr>
                        <a:t>школьного коллектива и родителей тестируемых учащихся о предстоящем тестировании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Школьные координаторы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17852"/>
                  </a:ext>
                </a:extLst>
              </a:tr>
              <a:tr h="414152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Январь 2022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>
                          <a:latin typeface="Montserrat"/>
                        </a:rPr>
                        <a:t>Подготовка </a:t>
                      </a: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к кодированию </a:t>
                      </a:r>
                      <a:endParaRPr lang="LID4096" sz="2000" b="1">
                        <a:solidFill>
                          <a:srgbClr val="C4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>
                          <a:latin typeface="Montserrat"/>
                        </a:rPr>
                        <a:t>АО «ИАЦ»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631128"/>
                  </a:ext>
                </a:extLst>
              </a:tr>
              <a:tr h="2023963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Февраль-Март 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>
                          <a:latin typeface="Montserrat"/>
                        </a:rPr>
                        <a:t>Участие областных координаторов, тест-администраторов и школьных координаторов </a:t>
                      </a: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в обучающем семинаре АО «ИАЦ»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Актуализация списка 15-летних учащихся </a:t>
                      </a:r>
                      <a:r>
                        <a:rPr lang="ru-RU" sz="2000">
                          <a:latin typeface="Montserrat"/>
                        </a:rPr>
                        <a:t>в организациях образования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40000"/>
                          </a:solidFill>
                          <a:latin typeface="Montserrat"/>
                        </a:rPr>
                        <a:t>Выборка обучающихся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latin typeface="Montserrat"/>
                        </a:rPr>
                        <a:t>для участия в исследований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Подготовка компьютеров</a:t>
                      </a:r>
                      <a:r>
                        <a:rPr lang="ru-RU" sz="2000">
                          <a:solidFill>
                            <a:srgbClr val="C00000"/>
                          </a:solidFill>
                          <a:latin typeface="Montserrat"/>
                        </a:rPr>
                        <a:t> </a:t>
                      </a:r>
                      <a:r>
                        <a:rPr lang="ru-RU" sz="2000">
                          <a:latin typeface="Montserrat"/>
                        </a:rPr>
                        <a:t>в каждой отобранной школе согласно требованиям </a:t>
                      </a:r>
                      <a:r>
                        <a:rPr lang="en-US" sz="2000">
                          <a:latin typeface="Montserrat"/>
                        </a:rPr>
                        <a:t>PISA</a:t>
                      </a:r>
                      <a:r>
                        <a:rPr lang="ru-RU" sz="2000">
                          <a:latin typeface="Montserrat"/>
                        </a:rPr>
                        <a:t> </a:t>
                      </a:r>
                      <a:endParaRPr lang="LID4096" sz="200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Руководители Управлений образования областей, городов Нур-Султан,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/>
                      </a:r>
                      <a:b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</a:b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Алматы и Шымкент,  АО «ИАЦ», школьные координаторы и тест-администраторы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23783"/>
                  </a:ext>
                </a:extLst>
              </a:tr>
              <a:tr h="875632">
                <a:tc>
                  <a:txBody>
                    <a:bodyPr/>
                    <a:lstStyle/>
                    <a:p>
                      <a:r>
                        <a:rPr lang="ru-RU" sz="2000">
                          <a:latin typeface="Montserrat"/>
                        </a:rPr>
                        <a:t>Апрель-май 2022 г.</a:t>
                      </a:r>
                      <a:endParaRPr lang="LID4096" sz="2000">
                        <a:latin typeface="Montserra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Montserrat"/>
                        </a:rPr>
                        <a:t>Обеспечение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участия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отобранных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b="1" kern="1200" err="1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школ</a:t>
                      </a:r>
                      <a:r>
                        <a:rPr lang="kk-KZ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 в </a:t>
                      </a:r>
                      <a:r>
                        <a:rPr lang="en-US" sz="2000" b="1" kern="1200">
                          <a:solidFill>
                            <a:srgbClr val="C00000"/>
                          </a:solidFill>
                          <a:effectLst/>
                          <a:latin typeface="Montserrat"/>
                        </a:rPr>
                        <a:t>PISA-2022 </a:t>
                      </a:r>
                      <a:r>
                        <a:rPr lang="kk-KZ" sz="20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согласно</a:t>
                      </a:r>
                      <a:r>
                        <a:rPr lang="kk-KZ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требованиям</a:t>
                      </a:r>
                      <a:r>
                        <a:rPr lang="kk-KZ" sz="2000" kern="1200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 </a:t>
                      </a:r>
                      <a:r>
                        <a:rPr lang="kk-KZ" sz="2000" kern="1200" err="1">
                          <a:solidFill>
                            <a:schemeClr val="dk1"/>
                          </a:solidFill>
                          <a:effectLst/>
                          <a:latin typeface="Montserrat"/>
                        </a:rPr>
                        <a:t>исследования</a:t>
                      </a:r>
                      <a:endParaRPr lang="LID4096" sz="2000" err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ru-RU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Школьные координаторы</a:t>
                      </a:r>
                      <a:endParaRPr lang="LID4096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1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7362" y="8504022"/>
            <a:ext cx="18649922" cy="1782977"/>
          </a:xfrm>
          <a:prstGeom prst="rect">
            <a:avLst/>
          </a:prstGeom>
          <a:solidFill>
            <a:srgbClr val="123B8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/>
          <a:srcRect l="1" r="31032"/>
          <a:stretch/>
        </p:blipFill>
        <p:spPr>
          <a:xfrm>
            <a:off x="4395335" y="3370602"/>
            <a:ext cx="6176021" cy="446852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747136" y="1782977"/>
            <a:ext cx="12973439" cy="1308778"/>
            <a:chOff x="-69065" y="605054"/>
            <a:chExt cx="17297918" cy="1745037"/>
          </a:xfrm>
        </p:grpSpPr>
        <p:sp>
          <p:nvSpPr>
            <p:cNvPr id="5" name="TextBox 5"/>
            <p:cNvSpPr txBox="1"/>
            <p:nvPr/>
          </p:nvSpPr>
          <p:spPr>
            <a:xfrm>
              <a:off x="-69065" y="605054"/>
              <a:ext cx="16747411" cy="1381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ru-RU" sz="4800" b="1">
                  <a:solidFill>
                    <a:srgbClr val="241452"/>
                  </a:solidFill>
                  <a:latin typeface="Montserrat" panose="00000500000000000000" pitchFamily="2" charset="-52"/>
                </a:rPr>
                <a:t>Спасибо за внимание</a:t>
              </a:r>
              <a:r>
                <a:rPr lang="ru-RU" sz="4800" b="1">
                  <a:solidFill>
                    <a:srgbClr val="241452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!</a:t>
              </a:r>
              <a:endParaRPr lang="ru-RU" sz="4800" b="1">
                <a:solidFill>
                  <a:srgbClr val="241452"/>
                </a:solidFill>
                <a:latin typeface="Montserrat" panose="00000500000000000000" pitchFamily="2" charset="-52"/>
                <a:ea typeface="Cooper Hewitt Bold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1441" y="1358367"/>
              <a:ext cx="16747412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0"/>
                </a:lnSpc>
              </a:pPr>
              <a:endParaRPr lang="en-US" sz="4800">
                <a:solidFill>
                  <a:srgbClr val="241452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3546" y="8606732"/>
            <a:ext cx="7451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АО «Информационно-аналитический центр»</a:t>
            </a:r>
            <a:endParaRPr lang="en-US" altLang="ru-RU" sz="240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Республика Казахстан, </a:t>
            </a:r>
            <a:r>
              <a:rPr lang="ru-RU" altLang="ru-RU" sz="2400" err="1">
                <a:solidFill>
                  <a:schemeClr val="bg1"/>
                </a:solidFill>
                <a:latin typeface="Montserrat" panose="00000500000000000000" pitchFamily="2" charset="-52"/>
              </a:rPr>
              <a:t>г.Нур</a:t>
            </a: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-Султан,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ул. Алматы, д.</a:t>
            </a:r>
            <a:r>
              <a:rPr lang="en-GB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7</a:t>
            </a:r>
            <a:r>
              <a:rPr lang="ru-RU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, Бизнес-центр </a:t>
            </a:r>
            <a:r>
              <a:rPr lang="en-GB" altLang="ru-RU" sz="2400">
                <a:solidFill>
                  <a:schemeClr val="bg1"/>
                </a:solidFill>
                <a:latin typeface="Montserrat" panose="00000500000000000000" pitchFamily="2" charset="-52"/>
              </a:rPr>
              <a:t>Seven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ru-RU" sz="2400" u="sng">
                <a:solidFill>
                  <a:schemeClr val="bg1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http://iac.kz/</a:t>
            </a:r>
            <a:r>
              <a:rPr lang="en-US" altLang="ru-RU" sz="2400" u="sng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altLang="ru-RU" sz="240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7E642-C531-499B-BB0D-43B0583B1B03}"/>
              </a:ext>
            </a:extLst>
          </p:cNvPr>
          <p:cNvSpPr txBox="1"/>
          <p:nvPr/>
        </p:nvSpPr>
        <p:spPr>
          <a:xfrm>
            <a:off x="4838678" y="3120765"/>
            <a:ext cx="861064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just"/>
            <a:endParaRPr lang="ru-KZ" sz="240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0A1B950A-137E-489D-8CAF-2055A9E82FED}"/>
              </a:ext>
            </a:extLst>
          </p:cNvPr>
          <p:cNvSpPr/>
          <p:nvPr/>
        </p:nvSpPr>
        <p:spPr>
          <a:xfrm>
            <a:off x="406129" y="1712447"/>
            <a:ext cx="8349763" cy="7136309"/>
          </a:xfrm>
          <a:custGeom>
            <a:avLst/>
            <a:gdLst/>
            <a:ahLst/>
            <a:cxnLst/>
            <a:rect l="l" t="t" r="r" b="b"/>
            <a:pathLst>
              <a:path w="3321290" h="2073576">
                <a:moveTo>
                  <a:pt x="3196830" y="2073575"/>
                </a:moveTo>
                <a:lnTo>
                  <a:pt x="124460" y="2073575"/>
                </a:lnTo>
                <a:cubicBezTo>
                  <a:pt x="55880" y="2073575"/>
                  <a:pt x="0" y="2017695"/>
                  <a:pt x="0" y="19491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196830" y="0"/>
                </a:lnTo>
                <a:cubicBezTo>
                  <a:pt x="3265410" y="0"/>
                  <a:pt x="3321290" y="55880"/>
                  <a:pt x="3321290" y="124460"/>
                </a:cubicBezTo>
                <a:lnTo>
                  <a:pt x="3321290" y="1949116"/>
                </a:lnTo>
                <a:cubicBezTo>
                  <a:pt x="3321290" y="2017696"/>
                  <a:pt x="3265410" y="2073576"/>
                  <a:pt x="3196830" y="207357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lIns="91440" tIns="45720" rIns="91440" bIns="45720" anchor="t"/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800">
                <a:latin typeface="Montserrat"/>
              </a:rPr>
              <a:t> </a:t>
            </a:r>
            <a:r>
              <a:rPr lang="en-US" sz="2800">
                <a:effectLst/>
                <a:latin typeface="Montserrat"/>
              </a:rPr>
              <a:t>4 925</a:t>
            </a:r>
            <a:r>
              <a:rPr lang="en-US" sz="2800">
                <a:latin typeface="Montserrat"/>
              </a:rPr>
              <a:t> </a:t>
            </a:r>
            <a:r>
              <a:rPr lang="en-US" sz="2800" err="1">
                <a:latin typeface="Montserrat"/>
              </a:rPr>
              <a:t>казахстанских</a:t>
            </a:r>
            <a:r>
              <a:rPr lang="en-US" sz="2800">
                <a:latin typeface="Montserrat"/>
              </a:rPr>
              <a:t> </a:t>
            </a:r>
            <a:r>
              <a:rPr lang="en-US" sz="2800" err="1">
                <a:effectLst/>
                <a:latin typeface="Montserrat"/>
              </a:rPr>
              <a:t>четвероклассников</a:t>
            </a:r>
            <a:r>
              <a:rPr lang="en-US" sz="2800">
                <a:effectLst/>
                <a:latin typeface="Montserrat"/>
              </a:rPr>
              <a:t> </a:t>
            </a:r>
            <a:r>
              <a:rPr lang="en-US" sz="2800" b="1">
                <a:latin typeface="Montserrat"/>
              </a:rPr>
              <a:t>172 </a:t>
            </a:r>
            <a:r>
              <a:rPr lang="ru-RU" sz="2800" b="1">
                <a:latin typeface="Montserrat"/>
              </a:rPr>
              <a:t>общеобразовательных</a:t>
            </a:r>
            <a:r>
              <a:rPr lang="en-US" sz="2800" b="1">
                <a:latin typeface="Montserrat"/>
              </a:rPr>
              <a:t> </a:t>
            </a:r>
            <a:r>
              <a:rPr lang="en-US" sz="2800" b="1" err="1">
                <a:latin typeface="Montserrat"/>
              </a:rPr>
              <a:t>школ</a:t>
            </a:r>
            <a:r>
              <a:rPr lang="en-US" sz="2800" b="1">
                <a:effectLst/>
                <a:latin typeface="Montserrat"/>
              </a:rPr>
              <a:t>.</a:t>
            </a:r>
            <a:r>
              <a:rPr lang="en-US" sz="2800" b="1">
                <a:latin typeface="Montserrat"/>
              </a:rPr>
              <a:t> </a:t>
            </a:r>
            <a:endParaRPr lang="kk-KZ" sz="2800" b="1">
              <a:effectLst/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ru-RU" sz="2800">
              <a:effectLst/>
              <a:highlight>
                <a:srgbClr val="FFFF00"/>
              </a:highlight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en-US" sz="2800" err="1">
                <a:latin typeface="Montserrat"/>
              </a:rPr>
              <a:t>Более</a:t>
            </a:r>
            <a:r>
              <a:rPr lang="en-US" sz="2800">
                <a:latin typeface="Montserrat"/>
              </a:rPr>
              <a:t> </a:t>
            </a:r>
            <a:r>
              <a:rPr lang="ru-RU" sz="2800">
                <a:latin typeface="Montserrat"/>
                <a:ea typeface="+mn-lt"/>
                <a:cs typeface="+mn-lt"/>
              </a:rPr>
              <a:t>340 тысяч школьников</a:t>
            </a:r>
            <a:r>
              <a:rPr lang="kk-KZ" sz="2800">
                <a:latin typeface="Montserrat"/>
                <a:ea typeface="+mn-lt"/>
                <a:cs typeface="+mn-lt"/>
              </a:rPr>
              <a:t> </a:t>
            </a:r>
            <a:r>
              <a:rPr lang="kk-KZ" sz="2800" err="1">
                <a:latin typeface="Montserrat"/>
                <a:ea typeface="+mn-lt"/>
                <a:cs typeface="+mn-lt"/>
              </a:rPr>
              <a:t>из</a:t>
            </a:r>
            <a:r>
              <a:rPr lang="kk-KZ" sz="2800">
                <a:latin typeface="Montserrat"/>
                <a:ea typeface="+mn-lt"/>
                <a:cs typeface="+mn-lt"/>
              </a:rPr>
              <a:t> </a:t>
            </a:r>
            <a:r>
              <a:rPr lang="kk-KZ" sz="2800" b="1">
                <a:latin typeface="Montserrat"/>
                <a:ea typeface="+mn-lt"/>
                <a:cs typeface="+mn-lt"/>
              </a:rPr>
              <a:t>50 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kk-KZ" sz="2800" b="1">
                <a:latin typeface="Montserrat"/>
                <a:ea typeface="+mn-lt"/>
                <a:cs typeface="+mn-lt"/>
              </a:rPr>
              <a:t>     </a:t>
            </a:r>
            <a:r>
              <a:rPr lang="kk-KZ" sz="2800" b="1" err="1">
                <a:latin typeface="Montserrat"/>
                <a:ea typeface="+mn-lt"/>
                <a:cs typeface="+mn-lt"/>
              </a:rPr>
              <a:t>стран</a:t>
            </a:r>
            <a:r>
              <a:rPr lang="kk-KZ" sz="2800" b="1">
                <a:latin typeface="Montserrat"/>
                <a:ea typeface="+mn-lt"/>
                <a:cs typeface="+mn-lt"/>
              </a:rPr>
              <a:t> </a:t>
            </a:r>
            <a:r>
              <a:rPr lang="kk-KZ" sz="2800" b="1" err="1">
                <a:latin typeface="Montserrat"/>
                <a:ea typeface="+mn-lt"/>
                <a:cs typeface="+mn-lt"/>
              </a:rPr>
              <a:t>мира</a:t>
            </a:r>
            <a:r>
              <a:rPr lang="kk-KZ" sz="2800" b="1">
                <a:latin typeface="Montserrat"/>
                <a:ea typeface="+mn-lt"/>
                <a:cs typeface="+mn-lt"/>
              </a:rPr>
              <a:t> и 11 </a:t>
            </a:r>
            <a:r>
              <a:rPr lang="kk-KZ" sz="2800" b="1" err="1">
                <a:latin typeface="Montserrat"/>
                <a:ea typeface="+mn-lt"/>
                <a:cs typeface="+mn-lt"/>
              </a:rPr>
              <a:t>отдельных</a:t>
            </a:r>
            <a:r>
              <a:rPr lang="kk-KZ" sz="2800" b="1">
                <a:latin typeface="Montserrat"/>
                <a:ea typeface="+mn-lt"/>
                <a:cs typeface="+mn-lt"/>
              </a:rPr>
              <a:t> </a:t>
            </a:r>
            <a:r>
              <a:rPr lang="kk-KZ" sz="2800" b="1" err="1">
                <a:latin typeface="Montserrat"/>
                <a:ea typeface="+mn-lt"/>
                <a:cs typeface="+mn-lt"/>
              </a:rPr>
              <a:t>провинций</a:t>
            </a:r>
            <a:r>
              <a:rPr lang="kk-KZ" sz="2800" b="1">
                <a:latin typeface="Montserrat"/>
                <a:ea typeface="+mn-lt"/>
                <a:cs typeface="+mn-lt"/>
              </a:rPr>
              <a:t>.</a:t>
            </a:r>
            <a:r>
              <a:rPr lang="en-US" sz="2800" b="1">
                <a:latin typeface="Montserrat"/>
              </a:rPr>
              <a:t> </a:t>
            </a:r>
            <a:endParaRPr lang="en-US" sz="2800" b="1"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 sz="2800">
              <a:latin typeface="Montserrat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ru-RU" sz="2800">
                <a:latin typeface="Montserrat"/>
              </a:rPr>
              <a:t>Тестовые буклеты/Анкетирование</a:t>
            </a:r>
            <a:endParaRPr lang="en-US" sz="2800">
              <a:latin typeface="Montserrat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 sz="2800">
              <a:highlight>
                <a:srgbClr val="FFFF00"/>
              </a:highlight>
              <a:latin typeface="Montserrat"/>
            </a:endParaRPr>
          </a:p>
          <a:p>
            <a:pPr marL="457200" indent="-457200">
              <a:buFont typeface="Arial"/>
              <a:buChar char="•"/>
            </a:pPr>
            <a:r>
              <a:rPr lang="ru" sz="2800">
                <a:latin typeface="Montserrat"/>
                <a:ea typeface="+mn-lt"/>
                <a:cs typeface="+mn-lt"/>
              </a:rPr>
              <a:t> Средний результат казахстанских  школьников (</a:t>
            </a:r>
            <a:r>
              <a:rPr lang="en-US" sz="2800" b="1">
                <a:latin typeface="Montserrat"/>
                <a:ea typeface="+mn-lt"/>
                <a:cs typeface="+mn-lt"/>
              </a:rPr>
              <a:t>536 </a:t>
            </a:r>
            <a:r>
              <a:rPr lang="en-US" sz="2800" b="1" err="1">
                <a:latin typeface="Montserrat"/>
                <a:ea typeface="+mn-lt"/>
                <a:cs typeface="+mn-lt"/>
              </a:rPr>
              <a:t>баллов</a:t>
            </a:r>
            <a:r>
              <a:rPr lang="en-US" sz="2800">
                <a:latin typeface="Montserrat"/>
                <a:ea typeface="+mn-lt"/>
                <a:cs typeface="+mn-lt"/>
              </a:rPr>
              <a:t>)</a:t>
            </a:r>
            <a:r>
              <a:rPr lang="ru" sz="2800">
                <a:latin typeface="Montserrat"/>
                <a:ea typeface="+mn-lt"/>
                <a:cs typeface="+mn-lt"/>
              </a:rPr>
              <a:t> выше  среднего значения </a:t>
            </a:r>
            <a:r>
              <a:rPr lang="en-US" sz="2800">
                <a:latin typeface="Montserrat"/>
                <a:ea typeface="+mn-lt"/>
                <a:cs typeface="+mn-lt"/>
              </a:rPr>
              <a:t>PIRLS </a:t>
            </a:r>
            <a:r>
              <a:rPr lang="ru" sz="2800">
                <a:latin typeface="Montserrat"/>
                <a:ea typeface="+mn-lt"/>
                <a:cs typeface="+mn-lt"/>
              </a:rPr>
              <a:t>(500 баллов). </a:t>
            </a:r>
            <a:endParaRPr lang="en-US" sz="2800">
              <a:effectLst/>
              <a:highlight>
                <a:srgbClr val="FFFF00"/>
              </a:highlight>
              <a:latin typeface="Montserrat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endParaRPr lang="en-US" sz="2800">
              <a:latin typeface="Montserrat" panose="00000500000000000000" pitchFamily="2" charset="-52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/>
              <a:buChar char="•"/>
            </a:pPr>
            <a:r>
              <a:rPr lang="ru-RU" sz="2800">
                <a:latin typeface="Montserrat"/>
                <a:ea typeface="+mn-lt"/>
                <a:cs typeface="+mn-lt"/>
              </a:rPr>
              <a:t>Основная доля школьников справилась с заданиями </a:t>
            </a:r>
            <a:r>
              <a:rPr lang="ru-RU" sz="2800" b="1">
                <a:latin typeface="Montserrat"/>
                <a:ea typeface="+mn-lt"/>
                <a:cs typeface="+mn-lt"/>
              </a:rPr>
              <a:t>среднего уровня (42%)</a:t>
            </a:r>
            <a:r>
              <a:rPr lang="ru-RU" sz="2800">
                <a:latin typeface="Montserrat"/>
                <a:ea typeface="+mn-lt"/>
                <a:cs typeface="+mn-lt"/>
              </a:rPr>
              <a:t>.</a:t>
            </a:r>
            <a:endParaRPr lang="ru-RU" sz="2800">
              <a:effectLst/>
              <a:latin typeface="Montserrat"/>
              <a:ea typeface="+mn-lt"/>
              <a:cs typeface="+mn-lt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B0999F06-F977-41F5-82F4-257D87DFAC5D}"/>
              </a:ext>
            </a:extLst>
          </p:cNvPr>
          <p:cNvSpPr/>
          <p:nvPr/>
        </p:nvSpPr>
        <p:spPr>
          <a:xfrm>
            <a:off x="-118016" y="9182100"/>
            <a:ext cx="18649922" cy="1181100"/>
          </a:xfrm>
          <a:prstGeom prst="rect">
            <a:avLst/>
          </a:prstGeom>
          <a:solidFill>
            <a:srgbClr val="002469"/>
          </a:solidFill>
        </p:spPr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6E05529C-E061-4AB5-9CF0-A190F5EF5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32508" y="4828180"/>
            <a:ext cx="1780765" cy="439202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26DBD267-D24C-4F7C-B418-78F0467ED258}"/>
              </a:ext>
            </a:extLst>
          </p:cNvPr>
          <p:cNvSpPr txBox="1"/>
          <p:nvPr/>
        </p:nvSpPr>
        <p:spPr>
          <a:xfrm>
            <a:off x="2104167" y="-11562"/>
            <a:ext cx="14075094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Результаты </a:t>
            </a:r>
            <a:r>
              <a:rPr lang="en-US" sz="4400" b="1">
                <a:solidFill>
                  <a:srgbClr val="241452"/>
                </a:solidFill>
                <a:latin typeface="Montserrat" panose="00000500000000000000" pitchFamily="2" charset="-52"/>
              </a:rPr>
              <a:t>PIRLS 2016</a:t>
            </a: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 </a:t>
            </a:r>
            <a:endParaRPr lang="en-US" sz="44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063A9D68-8040-4317-AD43-5F96E41D2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2558399-3022-4ACC-A7F2-117350ABA2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198892"/>
              </p:ext>
            </p:extLst>
          </p:nvPr>
        </p:nvGraphicFramePr>
        <p:xfrm>
          <a:off x="8449732" y="1516822"/>
          <a:ext cx="8795852" cy="766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6CC40AAE-CD2E-4D74-9B6D-F5B2E6F90DB6}"/>
              </a:ext>
            </a:extLst>
          </p:cNvPr>
          <p:cNvSpPr/>
          <p:nvPr/>
        </p:nvSpPr>
        <p:spPr>
          <a:xfrm>
            <a:off x="10570464" y="1516822"/>
            <a:ext cx="475488" cy="3273258"/>
          </a:xfrm>
          <a:prstGeom prst="rightBrace">
            <a:avLst/>
          </a:prstGeom>
          <a:noFill/>
          <a:ln>
            <a:solidFill>
              <a:srgbClr val="E02A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7823D8D0-F353-42AB-9E59-CC20C4B2A55A}"/>
              </a:ext>
            </a:extLst>
          </p:cNvPr>
          <p:cNvSpPr/>
          <p:nvPr/>
        </p:nvSpPr>
        <p:spPr>
          <a:xfrm>
            <a:off x="10570464" y="5280601"/>
            <a:ext cx="475488" cy="3273258"/>
          </a:xfrm>
          <a:prstGeom prst="rightBrace">
            <a:avLst/>
          </a:prstGeom>
          <a:noFill/>
          <a:ln>
            <a:solidFill>
              <a:srgbClr val="E02A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28109-D915-4D82-B0CE-131C83E5F1DA}"/>
              </a:ext>
            </a:extLst>
          </p:cNvPr>
          <p:cNvSpPr txBox="1"/>
          <p:nvPr/>
        </p:nvSpPr>
        <p:spPr>
          <a:xfrm>
            <a:off x="11116774" y="2968785"/>
            <a:ext cx="97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>
                <a:latin typeface="Montserrat" panose="00000500000000000000" pitchFamily="2" charset="-52"/>
              </a:rPr>
              <a:t>Топ-10</a:t>
            </a:r>
            <a:endParaRPr lang="ru-KZ" b="1"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B779F-2FFA-4587-829F-2C7F09B97A27}"/>
              </a:ext>
            </a:extLst>
          </p:cNvPr>
          <p:cNvSpPr txBox="1"/>
          <p:nvPr/>
        </p:nvSpPr>
        <p:spPr>
          <a:xfrm>
            <a:off x="11075797" y="673256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>
                <a:latin typeface="Montserrat" panose="00000500000000000000" pitchFamily="2" charset="-52"/>
              </a:rPr>
              <a:t>Последние-10</a:t>
            </a:r>
            <a:endParaRPr lang="ru-KZ" b="1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0"/>
              </a:lnSpc>
            </a:pPr>
            <a:r>
              <a:rPr lang="ru-RU" sz="1800" b="1">
                <a:solidFill>
                  <a:srgbClr val="241452"/>
                </a:solidFill>
                <a:latin typeface="Montserrat" panose="00000500000000000000" pitchFamily="2" charset="-52"/>
              </a:rPr>
              <a:t>Результаты </a:t>
            </a:r>
            <a:r>
              <a:rPr lang="en-US" sz="1800" b="1">
                <a:solidFill>
                  <a:srgbClr val="241452"/>
                </a:solidFill>
                <a:latin typeface="Montserrat" panose="00000500000000000000" pitchFamily="2" charset="-52"/>
              </a:rPr>
              <a:t>PIRLS 2016</a:t>
            </a:r>
            <a:r>
              <a:rPr lang="ru-RU" sz="1800" b="1">
                <a:solidFill>
                  <a:srgbClr val="241452"/>
                </a:solidFill>
                <a:latin typeface="Montserrat" panose="00000500000000000000" pitchFamily="2" charset="-52"/>
              </a:rPr>
              <a:t> </a:t>
            </a:r>
            <a:endParaRPr lang="en-US" sz="1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58" name="Group 45"/>
          <p:cNvGrpSpPr>
            <a:grpSpLocks noGrp="1" noUngrp="1" noRot="1" noChangeAspect="1" noMove="1" noResize="1"/>
          </p:cNvGrpSpPr>
          <p:nvPr/>
        </p:nvGrpSpPr>
        <p:grpSpPr>
          <a:xfrm rot="5400000">
            <a:off x="11934535" y="2835702"/>
            <a:ext cx="8790076" cy="3118715"/>
            <a:chOff x="6081624" y="1998368"/>
            <a:chExt cx="5613457" cy="782175"/>
          </a:xfrm>
          <a:solidFill>
            <a:srgbClr val="002469"/>
          </a:solidFill>
        </p:grpSpPr>
        <p:sp>
          <p:nvSpPr>
            <p:cNvPr id="47" name="Rectangle 46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9292" y="699516"/>
            <a:ext cx="16667593" cy="8876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9"/>
          <p:cNvGrpSpPr/>
          <p:nvPr/>
        </p:nvGrpSpPr>
        <p:grpSpPr>
          <a:xfrm>
            <a:off x="1044714" y="2104858"/>
            <a:ext cx="5448299" cy="6685240"/>
            <a:chOff x="215862" y="426576"/>
            <a:chExt cx="5423873" cy="1848611"/>
          </a:xfrm>
        </p:grpSpPr>
        <p:sp>
          <p:nvSpPr>
            <p:cNvPr id="56" name="Freeform 10"/>
            <p:cNvSpPr/>
            <p:nvPr/>
          </p:nvSpPr>
          <p:spPr>
            <a:xfrm>
              <a:off x="215862" y="426576"/>
              <a:ext cx="5423873" cy="1848611"/>
            </a:xfrm>
            <a:custGeom>
              <a:avLst/>
              <a:gdLst/>
              <a:ahLst/>
              <a:cxnLst/>
              <a:rect l="l" t="t" r="r" b="b"/>
              <a:pathLst>
                <a:path w="5423873" h="2257235">
                  <a:moveTo>
                    <a:pt x="5299413" y="2257235"/>
                  </a:moveTo>
                  <a:lnTo>
                    <a:pt x="124460" y="2257235"/>
                  </a:lnTo>
                  <a:cubicBezTo>
                    <a:pt x="55880" y="2257235"/>
                    <a:pt x="0" y="2201355"/>
                    <a:pt x="0" y="2132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9413" y="0"/>
                  </a:lnTo>
                  <a:cubicBezTo>
                    <a:pt x="5367993" y="0"/>
                    <a:pt x="5423873" y="55880"/>
                    <a:pt x="5423873" y="124460"/>
                  </a:cubicBezTo>
                  <a:lnTo>
                    <a:pt x="5423873" y="2132775"/>
                  </a:lnTo>
                  <a:cubicBezTo>
                    <a:pt x="5423873" y="2201355"/>
                    <a:pt x="5367993" y="2257235"/>
                    <a:pt x="5299413" y="22572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lIns="91440" tIns="45720" rIns="91440" bIns="45720" anchor="t"/>
            <a:lstStyle/>
            <a:p>
              <a:r>
                <a:rPr lang="ru-RU" sz="3200" b="1">
                  <a:solidFill>
                    <a:srgbClr val="002060"/>
                  </a:solidFill>
                  <a:latin typeface="Montserrat"/>
                </a:rPr>
                <a:t>PIRLS 2021 </a:t>
              </a:r>
              <a:r>
                <a:rPr lang="ru-RU" sz="3200">
                  <a:latin typeface="Montserrat"/>
                  <a:sym typeface="Symbol" panose="05050102010706020507" pitchFamily="18" charset="2"/>
                </a:rPr>
                <a:t> </a:t>
              </a:r>
              <a:r>
                <a:rPr lang="ru-RU" sz="3200">
                  <a:latin typeface="Montserrat"/>
                </a:rPr>
                <a:t>пятый цикл исследования.</a:t>
              </a:r>
              <a:r>
                <a:rPr lang="en-GB" sz="3200">
                  <a:latin typeface="Montserrat"/>
                </a:rPr>
                <a:t> </a:t>
              </a:r>
              <a:endParaRPr lang="ru-RU" sz="3200">
                <a:latin typeface="Montserrat"/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ru-RU" sz="3200">
                  <a:latin typeface="Montserrat"/>
                </a:rPr>
                <a:t>В 2021 году в исследовании примут участие </a:t>
              </a:r>
              <a:r>
                <a:rPr lang="en-GB" sz="3200" b="1">
                  <a:latin typeface="Montserrat"/>
                </a:rPr>
                <a:t>61</a:t>
              </a:r>
              <a:r>
                <a:rPr lang="ru-RU" sz="3200" b="1">
                  <a:latin typeface="Montserrat"/>
                </a:rPr>
                <a:t> страна и </a:t>
              </a:r>
              <a:r>
                <a:rPr lang="en-GB" sz="3200" b="1">
                  <a:latin typeface="Montserrat"/>
                </a:rPr>
                <a:t>7</a:t>
              </a:r>
              <a:r>
                <a:rPr lang="ru-RU" sz="3200" b="1">
                  <a:latin typeface="Montserrat"/>
                </a:rPr>
                <a:t> отдельных регионов</a:t>
              </a:r>
              <a:r>
                <a:rPr lang="ru-RU" sz="3200">
                  <a:latin typeface="Montserrat"/>
                </a:rPr>
                <a:t>. 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001" t="24074" r="34999" b="32963"/>
          <a:stretch>
            <a:fillRect/>
          </a:stretch>
        </p:blipFill>
        <p:spPr>
          <a:xfrm>
            <a:off x="6493013" y="1495901"/>
            <a:ext cx="10868451" cy="6566356"/>
          </a:xfrm>
          <a:prstGeom prst="rect">
            <a:avLst/>
          </a:prstGeom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0139C9DA-CBAD-46E7-ACD6-7FDFB47AE7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5577" y="6168507"/>
            <a:ext cx="4086080" cy="3217789"/>
          </a:xfrm>
          <a:prstGeom prst="rect">
            <a:avLst/>
          </a:prstGeom>
        </p:spPr>
      </p:pic>
      <p:pic>
        <p:nvPicPr>
          <p:cNvPr id="1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2E9A9B3-1555-4B19-9FDC-03CA339E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02E9DB91-D878-4AD2-A2CB-CB14AB635DBC}"/>
              </a:ext>
            </a:extLst>
          </p:cNvPr>
          <p:cNvSpPr txBox="1"/>
          <p:nvPr/>
        </p:nvSpPr>
        <p:spPr>
          <a:xfrm>
            <a:off x="1431070" y="192614"/>
            <a:ext cx="14075094" cy="103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Страны-участницы </a:t>
            </a:r>
            <a:r>
              <a:rPr lang="en-US" sz="4400" b="1">
                <a:solidFill>
                  <a:srgbClr val="241452"/>
                </a:solidFill>
                <a:latin typeface="Montserrat" panose="00000500000000000000" pitchFamily="2" charset="-52"/>
              </a:rPr>
              <a:t>PIRLS 20</a:t>
            </a: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21 </a:t>
            </a:r>
            <a:endParaRPr lang="en-US" sz="44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/>
        </p:nvGrpSpPr>
        <p:grpSpPr>
          <a:xfrm rot="5400000">
            <a:off x="-2347088" y="2835702"/>
            <a:ext cx="8790076" cy="3118715"/>
            <a:chOff x="6081624" y="1998368"/>
            <a:chExt cx="5613457" cy="782175"/>
          </a:xfrm>
          <a:solidFill>
            <a:srgbClr val="002469"/>
          </a:solidFill>
        </p:grpSpPr>
        <p:sp>
          <p:nvSpPr>
            <p:cNvPr id="74" name="Rectangle 73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9292" y="699516"/>
            <a:ext cx="16667593" cy="88767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8"/>
          <a:stretch>
            <a:fillRect/>
          </a:stretch>
        </p:blipFill>
        <p:spPr bwMode="auto">
          <a:xfrm>
            <a:off x="2376953" y="2255465"/>
            <a:ext cx="13467248" cy="689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0844" y="-127451"/>
            <a:ext cx="9144000" cy="11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9000"/>
              </a:lnSpc>
            </a:pPr>
            <a:r>
              <a:rPr lang="ru-RU" alt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Участники </a:t>
            </a:r>
            <a:r>
              <a:rPr lang="en-US" alt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PIRLS-2021</a:t>
            </a:r>
            <a:endParaRPr lang="ru-RU" sz="4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89" y="2170062"/>
            <a:ext cx="1524000" cy="1282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15457548" y="2202856"/>
            <a:ext cx="1152253" cy="954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352610" y="2595416"/>
            <a:ext cx="328033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>
                <a:solidFill>
                  <a:srgbClr val="FF0000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Всего школ - 389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9435" y="3158616"/>
            <a:ext cx="670913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>
                <a:solidFill>
                  <a:srgbClr val="FF0000"/>
                </a:solidFill>
                <a:latin typeface="Montserrat" panose="020B0604020202020204" charset="-52"/>
                <a:cs typeface="Times New Roman" panose="02020603050405020304" pitchFamily="18" charset="0"/>
              </a:rPr>
              <a:t>Всего учащихся – более 11 тыс.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1926" y="4879329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1069" y="4479240"/>
            <a:ext cx="8077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23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23167" y="425780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4330" y="3210243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51350" y="6611329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4586" y="225080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6941" y="3792382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716" y="625638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8146" y="6537499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5685" y="4997025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84459" y="3052715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6609" y="3115143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24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48259" y="6075834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30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63659" y="6651843"/>
            <a:ext cx="8077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31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64101" y="6950737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16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7248" y="3702691"/>
            <a:ext cx="807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FF00"/>
                </a:solidFill>
              </a:rPr>
              <a:t>12</a:t>
            </a:r>
            <a:endParaRPr lang="ru-RU" sz="2400" b="1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07308" y="7467546"/>
            <a:ext cx="8077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2400" b="1">
                <a:solidFill>
                  <a:srgbClr val="FFFF00"/>
                </a:solidFill>
              </a:rPr>
              <a:t>13</a:t>
            </a:r>
            <a:endParaRPr lang="ru-RU" sz="2400" b="1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2" y="747763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339859" y="8925432"/>
            <a:ext cx="22930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Город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397461" y="8698172"/>
            <a:ext cx="229308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Село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18" y="7245623"/>
            <a:ext cx="1534728" cy="15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Прямая соединительная линия 2048"/>
          <p:cNvCxnSpPr/>
          <p:nvPr/>
        </p:nvCxnSpPr>
        <p:spPr>
          <a:xfrm flipV="1">
            <a:off x="6083122" y="7384751"/>
            <a:ext cx="695441" cy="1028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14252761" y="6492949"/>
            <a:ext cx="1130959" cy="12411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2055"/>
          <p:cNvSpPr txBox="1"/>
          <p:nvPr/>
        </p:nvSpPr>
        <p:spPr>
          <a:xfrm>
            <a:off x="14844460" y="6727585"/>
            <a:ext cx="9366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>
                <a:solidFill>
                  <a:srgbClr val="002469"/>
                </a:solidFill>
                <a:latin typeface="Montserrat" panose="020B0604020202020204" charset="-52"/>
              </a:rPr>
              <a:t>180</a:t>
            </a:r>
          </a:p>
        </p:txBody>
      </p:sp>
      <p:sp>
        <p:nvSpPr>
          <p:cNvPr id="3" name="TextBox 2055"/>
          <p:cNvSpPr txBox="1"/>
          <p:nvPr/>
        </p:nvSpPr>
        <p:spPr>
          <a:xfrm>
            <a:off x="5877519" y="7311127"/>
            <a:ext cx="9366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>
                <a:solidFill>
                  <a:srgbClr val="002469"/>
                </a:solidFill>
                <a:latin typeface="Montserrat" panose="020B0604020202020204" charset="-52"/>
              </a:rPr>
              <a:t>209</a:t>
            </a:r>
          </a:p>
        </p:txBody>
      </p:sp>
      <p:sp>
        <p:nvSpPr>
          <p:cNvPr id="42" name="TextBox 2055">
            <a:extLst>
              <a:ext uri="{FF2B5EF4-FFF2-40B4-BE49-F238E27FC236}">
                <a16:creationId xmlns:a16="http://schemas.microsoft.com/office/drawing/2014/main" id="{5BECBDC2-25CE-4E9D-82B0-429CB9686C13}"/>
              </a:ext>
            </a:extLst>
          </p:cNvPr>
          <p:cNvSpPr txBox="1"/>
          <p:nvPr/>
        </p:nvSpPr>
        <p:spPr>
          <a:xfrm>
            <a:off x="12325032" y="8012987"/>
            <a:ext cx="8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en-US" sz="2800" b="1">
                <a:solidFill>
                  <a:srgbClr val="C00000"/>
                </a:solidFill>
                <a:latin typeface="Montserrat" panose="020B0604020202020204" charset="-52"/>
              </a:rPr>
              <a:t>166</a:t>
            </a:r>
            <a:endParaRPr lang="en-GB" altLang="en-US" sz="2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2729D7-A081-4CDA-AF74-F94374CCE9CA}"/>
              </a:ext>
            </a:extLst>
          </p:cNvPr>
          <p:cNvSpPr txBox="1"/>
          <p:nvPr/>
        </p:nvSpPr>
        <p:spPr>
          <a:xfrm>
            <a:off x="11111191" y="8715440"/>
            <a:ext cx="294181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С казахским языком обучения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8623D2-E6F7-4D8B-9C9B-065988705449}"/>
              </a:ext>
            </a:extLst>
          </p:cNvPr>
          <p:cNvSpPr txBox="1"/>
          <p:nvPr/>
        </p:nvSpPr>
        <p:spPr>
          <a:xfrm>
            <a:off x="984123" y="8699206"/>
            <a:ext cx="334308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cs typeface="Times New Roman" panose="02020603050405020304" pitchFamily="18" charset="0"/>
              </a:rPr>
              <a:t>С русским языком обучения </a:t>
            </a:r>
          </a:p>
        </p:txBody>
      </p:sp>
      <p:sp>
        <p:nvSpPr>
          <p:cNvPr id="45" name="TextBox 2055">
            <a:extLst>
              <a:ext uri="{FF2B5EF4-FFF2-40B4-BE49-F238E27FC236}">
                <a16:creationId xmlns:a16="http://schemas.microsoft.com/office/drawing/2014/main" id="{7FA478DB-DC28-430B-8E90-150621AC6189}"/>
              </a:ext>
            </a:extLst>
          </p:cNvPr>
          <p:cNvSpPr txBox="1"/>
          <p:nvPr/>
        </p:nvSpPr>
        <p:spPr>
          <a:xfrm>
            <a:off x="2360051" y="8052328"/>
            <a:ext cx="8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sz="2800" b="1">
                <a:solidFill>
                  <a:srgbClr val="C00000"/>
                </a:solidFill>
                <a:latin typeface="Montserrat" panose="020B0604020202020204" charset="-52"/>
              </a:rPr>
              <a:t>62</a:t>
            </a:r>
            <a:endParaRPr lang="en-GB" altLang="en-US" sz="2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B57CD5-35C3-4789-BC4B-47FFA796C4C5}"/>
              </a:ext>
            </a:extLst>
          </p:cNvPr>
          <p:cNvSpPr txBox="1"/>
          <p:nvPr/>
        </p:nvSpPr>
        <p:spPr>
          <a:xfrm>
            <a:off x="14844460" y="5583387"/>
            <a:ext cx="277153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 смешанным языком обучения </a:t>
            </a:r>
          </a:p>
        </p:txBody>
      </p:sp>
      <p:sp>
        <p:nvSpPr>
          <p:cNvPr id="47" name="TextBox 2055">
            <a:extLst>
              <a:ext uri="{FF2B5EF4-FFF2-40B4-BE49-F238E27FC236}">
                <a16:creationId xmlns:a16="http://schemas.microsoft.com/office/drawing/2014/main" id="{B10464F1-5500-400E-B0CD-6F23309CB009}"/>
              </a:ext>
            </a:extLst>
          </p:cNvPr>
          <p:cNvSpPr txBox="1"/>
          <p:nvPr/>
        </p:nvSpPr>
        <p:spPr>
          <a:xfrm>
            <a:off x="15690676" y="4779699"/>
            <a:ext cx="84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en-US" sz="2800" b="1">
                <a:solidFill>
                  <a:srgbClr val="C00000"/>
                </a:solidFill>
                <a:latin typeface="Montserrat" panose="020B0604020202020204" charset="-52"/>
              </a:rPr>
              <a:t>161</a:t>
            </a:r>
            <a:endParaRPr lang="en-GB" altLang="en-US" sz="2800" b="1">
              <a:solidFill>
                <a:srgbClr val="C00000"/>
              </a:solidFill>
              <a:latin typeface="Montserrat" panose="020B0604020202020204" charset="-52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54C0B4A-7BFD-4A5D-A617-10C8951BE36C}"/>
              </a:ext>
            </a:extLst>
          </p:cNvPr>
          <p:cNvCxnSpPr>
            <a:cxnSpLocks/>
          </p:cNvCxnSpPr>
          <p:nvPr/>
        </p:nvCxnSpPr>
        <p:spPr>
          <a:xfrm flipV="1">
            <a:off x="3062320" y="7914673"/>
            <a:ext cx="589669" cy="875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91D9258-BDCC-43EC-B52E-6C5A13E41301}"/>
              </a:ext>
            </a:extLst>
          </p:cNvPr>
          <p:cNvCxnSpPr>
            <a:cxnSpLocks/>
          </p:cNvCxnSpPr>
          <p:nvPr/>
        </p:nvCxnSpPr>
        <p:spPr>
          <a:xfrm flipH="1" flipV="1">
            <a:off x="11803478" y="7684530"/>
            <a:ext cx="944781" cy="1162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6D1BA3D-1122-4D0C-840D-E4124FA7783E}"/>
              </a:ext>
            </a:extLst>
          </p:cNvPr>
          <p:cNvCxnSpPr>
            <a:cxnSpLocks/>
          </p:cNvCxnSpPr>
          <p:nvPr/>
        </p:nvCxnSpPr>
        <p:spPr>
          <a:xfrm>
            <a:off x="15312783" y="4829076"/>
            <a:ext cx="777240" cy="787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20B6EAB9-B0C0-4C47-9871-8DE1AC0A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8" y="35263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2">
            <a:extLst>
              <a:ext uri="{FF2B5EF4-FFF2-40B4-BE49-F238E27FC236}">
                <a16:creationId xmlns:a16="http://schemas.microsoft.com/office/drawing/2014/main" id="{962AB172-79A0-4C89-8F7D-290F46C0A788}"/>
              </a:ext>
            </a:extLst>
          </p:cNvPr>
          <p:cNvSpPr txBox="1"/>
          <p:nvPr/>
        </p:nvSpPr>
        <p:spPr>
          <a:xfrm>
            <a:off x="989007" y="979714"/>
            <a:ext cx="1714930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>
                <a:latin typeface="Montserrat" panose="00000500000000000000" pitchFamily="2" charset="-52"/>
              </a:rPr>
              <a:t>На основе списка школ, выгруженного из НОБД, Канадским</a:t>
            </a:r>
            <a:r>
              <a:rPr lang="kk-KZ" sz="2400">
                <a:latin typeface="Montserrat" panose="00000500000000000000" pitchFamily="2" charset="-52"/>
              </a:rPr>
              <a:t> </a:t>
            </a:r>
            <a:r>
              <a:rPr lang="ru-RU" sz="2400">
                <a:latin typeface="Montserrat" panose="00000500000000000000" pitchFamily="2" charset="-52"/>
              </a:rPr>
              <a:t>центр</a:t>
            </a:r>
            <a:r>
              <a:rPr lang="kk-KZ" sz="2400">
                <a:latin typeface="Montserrat" panose="00000500000000000000" pitchFamily="2" charset="-52"/>
              </a:rPr>
              <a:t>ом</a:t>
            </a:r>
            <a:r>
              <a:rPr lang="ru-RU" sz="2400">
                <a:latin typeface="Montserrat" panose="00000500000000000000" pitchFamily="2" charset="-52"/>
              </a:rPr>
              <a:t> статистики </a:t>
            </a:r>
            <a:r>
              <a:rPr lang="ru-RU" sz="2400" b="0" i="0" u="none" strike="noStrike">
                <a:solidFill>
                  <a:srgbClr val="000000"/>
                </a:solidFill>
                <a:effectLst/>
                <a:latin typeface="Montserrat" panose="020B0604020202020204" charset="-52"/>
              </a:rPr>
              <a:t>отобраны </a:t>
            </a:r>
            <a:r>
              <a:rPr lang="ru-RU" sz="2400" b="1" i="0" u="none" strike="noStrike">
                <a:solidFill>
                  <a:srgbClr val="002469"/>
                </a:solidFill>
                <a:effectLst/>
                <a:latin typeface="Montserrat" panose="020B0604020202020204" charset="-52"/>
              </a:rPr>
              <a:t>389 школ с участием более 11 тыс. школьников и 500 учителей.</a:t>
            </a:r>
            <a:r>
              <a:rPr lang="ru-RU" sz="2400">
                <a:latin typeface="Montserrat" panose="00000500000000000000" pitchFamily="2" charset="-52"/>
              </a:rPr>
              <a:t> </a:t>
            </a:r>
            <a:endParaRPr lang="en-US" sz="2400" b="1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895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83640" y="128047"/>
            <a:ext cx="8790147" cy="1028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ru-RU" sz="4800" b="1">
                <a:solidFill>
                  <a:srgbClr val="241452"/>
                </a:solidFill>
                <a:latin typeface="Montserrat" panose="00000500000000000000" pitchFamily="2" charset="-52"/>
              </a:rPr>
              <a:t>Участники исследования</a:t>
            </a:r>
            <a:endParaRPr lang="en-US" sz="4800" b="1">
              <a:solidFill>
                <a:srgbClr val="241452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83220" y="5418256"/>
            <a:ext cx="7771026" cy="2995305"/>
            <a:chOff x="-127602" y="-439101"/>
            <a:chExt cx="4039430" cy="1556979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-127602" y="-439101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 lIns="91440" tIns="45720" rIns="91440" bIns="45720" anchor="t"/>
            <a:lstStyle/>
            <a:p>
              <a:pPr algn="ctr"/>
              <a:r>
                <a:rPr lang="ru-RU" sz="2400" b="1" cap="all">
                  <a:latin typeface="Montserrat"/>
                  <a:ea typeface="Cooper Hewitt Bold" charset="0"/>
                  <a:cs typeface="Times New Roman"/>
                </a:rPr>
                <a:t>Родители</a:t>
              </a:r>
            </a:p>
            <a:p>
              <a:pPr algn="ctr"/>
              <a:endParaRPr lang="en-GB" sz="2400" b="1" cap="all">
                <a:latin typeface="Montserrat" panose="00000500000000000000" pitchFamily="2" charset="-52"/>
                <a:ea typeface="Cooper Hewitt Bold" charset="0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/>
                  <a:ea typeface="Cooper Hewitt Bold" charset="0"/>
                  <a:cs typeface="Times New Roman"/>
                </a:rPr>
                <a:t>В анкетировании для родителя примет участие родитель ребенка либо опекун.</a:t>
              </a:r>
              <a:endParaRPr lang="ru-RU" sz="2400">
                <a:latin typeface="Montserrat" panose="00000500000000000000" pitchFamily="2" charset="-52"/>
                <a:ea typeface="Cooper Hewitt Bold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8127" y="1592182"/>
            <a:ext cx="7771026" cy="3390040"/>
            <a:chOff x="-171834" y="-308072"/>
            <a:chExt cx="4039430" cy="1762165"/>
          </a:xfrm>
          <a:solidFill>
            <a:schemeClr val="bg1"/>
          </a:solidFill>
        </p:grpSpPr>
        <p:sp>
          <p:nvSpPr>
            <p:cNvPr id="12" name="Freeform 12"/>
            <p:cNvSpPr/>
            <p:nvPr/>
          </p:nvSpPr>
          <p:spPr>
            <a:xfrm>
              <a:off x="-171834" y="-308072"/>
              <a:ext cx="4039430" cy="1762165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 lIns="91440" tIns="45720" rIns="91440" bIns="45720" anchor="t"/>
            <a:lstStyle/>
            <a:p>
              <a:pPr algn="ctr"/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Ученики </a:t>
              </a:r>
              <a:r>
                <a:rPr lang="en-GB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5-</a:t>
              </a:r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х классов</a:t>
              </a:r>
            </a:p>
            <a:p>
              <a:pPr algn="ctr"/>
              <a:endParaRPr lang="ru-RU" sz="2400" b="1" cap="all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/>
                  <a:cs typeface="Times New Roman"/>
                </a:rPr>
                <a:t>Исследование PIRLS предназначено для учащихся, заканчивающих четвертый класс</a:t>
              </a:r>
              <a:r>
                <a:rPr lang="en-GB" sz="2400">
                  <a:latin typeface="Montserrat"/>
                  <a:cs typeface="Times New Roman"/>
                </a:rPr>
                <a:t> </a:t>
              </a:r>
              <a:r>
                <a:rPr lang="ru-RU" sz="2400">
                  <a:latin typeface="Montserrat"/>
                  <a:cs typeface="Times New Roman"/>
                </a:rPr>
                <a:t>начальной школы, </a:t>
              </a:r>
              <a:r>
                <a:rPr lang="ru-RU" sz="2400" b="1">
                  <a:latin typeface="Montserrat"/>
                  <a:cs typeface="Times New Roman"/>
                </a:rPr>
                <a:t>ОДНАКО</a:t>
              </a:r>
              <a:r>
                <a:rPr lang="ru-RU" sz="2400">
                  <a:latin typeface="Montserrat"/>
                  <a:cs typeface="Times New Roman"/>
                </a:rPr>
                <a:t>, в связи с переносом срока проведения исследования с апреля на сентябрь-октябрь 2021 года ввиду пандемии, в тестировании примут участие учащиеся </a:t>
              </a:r>
              <a:r>
                <a:rPr lang="ru-RU" sz="2400" b="1" cap="all">
                  <a:latin typeface="Montserrat"/>
                  <a:cs typeface="Times New Roman"/>
                </a:rPr>
                <a:t>пятых классов</a:t>
              </a:r>
              <a:r>
                <a:rPr lang="ru-RU" sz="2400">
                  <a:latin typeface="Montserrat"/>
                  <a:cs typeface="Times New Roman"/>
                </a:rPr>
                <a:t>. </a:t>
              </a:r>
              <a:endParaRPr lang="ru-RU" sz="24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047074" y="5418255"/>
            <a:ext cx="7771026" cy="2995305"/>
            <a:chOff x="290468" y="-439101"/>
            <a:chExt cx="4039430" cy="1556979"/>
          </a:xfrm>
        </p:grpSpPr>
        <p:sp>
          <p:nvSpPr>
            <p:cNvPr id="14" name="Freeform 14"/>
            <p:cNvSpPr/>
            <p:nvPr/>
          </p:nvSpPr>
          <p:spPr>
            <a:xfrm>
              <a:off x="290468" y="-439101"/>
              <a:ext cx="4039430" cy="1556979"/>
            </a:xfrm>
            <a:custGeom>
              <a:avLst/>
              <a:gdLst/>
              <a:ahLst/>
              <a:cxnLst/>
              <a:rect l="l" t="t" r="r" b="b"/>
              <a:pathLst>
                <a:path w="4039430" h="1556979">
                  <a:moveTo>
                    <a:pt x="3914970" y="1556979"/>
                  </a:moveTo>
                  <a:lnTo>
                    <a:pt x="124460" y="1556979"/>
                  </a:lnTo>
                  <a:cubicBezTo>
                    <a:pt x="55880" y="1556979"/>
                    <a:pt x="0" y="1501099"/>
                    <a:pt x="0" y="14325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32519"/>
                  </a:lnTo>
                  <a:cubicBezTo>
                    <a:pt x="4039430" y="1501099"/>
                    <a:pt x="3983550" y="1556979"/>
                    <a:pt x="3914970" y="1556979"/>
                  </a:cubicBezTo>
                  <a:close/>
                </a:path>
              </a:pathLst>
            </a:custGeom>
            <a:noFill/>
            <a:ln>
              <a:solidFill>
                <a:srgbClr val="123B8C"/>
              </a:solidFill>
            </a:ln>
          </p:spPr>
          <p:txBody>
            <a:bodyPr/>
            <a:lstStyle/>
            <a:p>
              <a:pPr algn="ctr"/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Администрация школы</a:t>
              </a:r>
            </a:p>
            <a:p>
              <a:pPr algn="ctr"/>
              <a:endParaRPr lang="ru-RU" sz="2400" b="1" cap="all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 panose="00000500000000000000" pitchFamily="2" charset="-52"/>
                  <a:ea typeface="Cooper Hewitt Bold" charset="0"/>
                  <a:cs typeface="Times New Roman" panose="02020603050405020304" pitchFamily="18" charset="0"/>
                </a:rPr>
                <a:t>В анкетировании для а</a:t>
              </a:r>
              <a:r>
                <a:rPr lang="ru-RU" sz="2400">
                  <a:latin typeface="Montserrat" panose="00000500000000000000" pitchFamily="2" charset="-52"/>
                  <a:cs typeface="Times New Roman" panose="02020603050405020304" pitchFamily="18" charset="0"/>
                </a:rPr>
                <a:t>дминистрации школы </a:t>
              </a:r>
              <a:r>
                <a:rPr lang="ru-RU" sz="2400">
                  <a:latin typeface="Montserrat" panose="00000500000000000000" pitchFamily="2" charset="-52"/>
                  <a:ea typeface="Cooper Hewitt Bold" charset="0"/>
                  <a:cs typeface="Times New Roman" panose="02020603050405020304" pitchFamily="18" charset="0"/>
                </a:rPr>
                <a:t>примут участие </a:t>
              </a:r>
              <a:r>
                <a:rPr lang="ru-RU" sz="2400" b="0" i="0"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директора школ или их заместители.</a:t>
              </a:r>
              <a:endParaRPr lang="ru-RU" sz="24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47074" y="1636320"/>
            <a:ext cx="7771026" cy="3390038"/>
            <a:chOff x="0" y="-542018"/>
            <a:chExt cx="4039430" cy="1762164"/>
          </a:xfrm>
          <a:solidFill>
            <a:schemeClr val="bg1"/>
          </a:solidFill>
        </p:grpSpPr>
        <p:sp>
          <p:nvSpPr>
            <p:cNvPr id="16" name="Freeform 16"/>
            <p:cNvSpPr/>
            <p:nvPr/>
          </p:nvSpPr>
          <p:spPr>
            <a:xfrm>
              <a:off x="0" y="-542018"/>
              <a:ext cx="4039430" cy="1762164"/>
            </a:xfrm>
            <a:custGeom>
              <a:avLst/>
              <a:gdLst/>
              <a:ahLst/>
              <a:cxnLst/>
              <a:rect l="l" t="t" r="r" b="b"/>
              <a:pathLst>
                <a:path w="4039430" h="1537926">
                  <a:moveTo>
                    <a:pt x="3914970" y="1537926"/>
                  </a:moveTo>
                  <a:lnTo>
                    <a:pt x="124460" y="1537926"/>
                  </a:lnTo>
                  <a:cubicBezTo>
                    <a:pt x="55880" y="1537926"/>
                    <a:pt x="0" y="1482046"/>
                    <a:pt x="0" y="14134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14970" y="0"/>
                  </a:lnTo>
                  <a:cubicBezTo>
                    <a:pt x="3983550" y="0"/>
                    <a:pt x="4039430" y="55880"/>
                    <a:pt x="4039430" y="124460"/>
                  </a:cubicBezTo>
                  <a:lnTo>
                    <a:pt x="4039430" y="1413466"/>
                  </a:lnTo>
                  <a:cubicBezTo>
                    <a:pt x="4039430" y="1482046"/>
                    <a:pt x="3983550" y="1537926"/>
                    <a:pt x="3914970" y="1537926"/>
                  </a:cubicBezTo>
                  <a:close/>
                </a:path>
              </a:pathLst>
            </a:custGeom>
            <a:grpFill/>
            <a:ln>
              <a:solidFill>
                <a:srgbClr val="123B8C"/>
              </a:solidFill>
            </a:ln>
          </p:spPr>
          <p:txBody>
            <a:bodyPr/>
            <a:lstStyle/>
            <a:p>
              <a:pPr algn="ctr"/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Учителя 4-Х Классов</a:t>
              </a:r>
            </a:p>
            <a:p>
              <a:pPr algn="ctr"/>
              <a:endParaRPr lang="ru-RU" sz="2400" b="1" cap="all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r>
                <a:rPr lang="ru-RU" sz="2400">
                  <a:latin typeface="Montserrat" panose="00000500000000000000" pitchFamily="2" charset="-52"/>
                  <a:cs typeface="Times New Roman" panose="02020603050405020304" pitchFamily="18" charset="0"/>
                </a:rPr>
                <a:t>В анкетировании примут участие учителя</a:t>
              </a:r>
              <a:r>
                <a:rPr lang="ru-RU" sz="2400" b="1" cap="all">
                  <a:latin typeface="Montserrat" panose="00000500000000000000" pitchFamily="2" charset="-52"/>
                  <a:cs typeface="Times New Roman" panose="02020603050405020304" pitchFamily="18" charset="0"/>
                </a:rPr>
                <a:t> начальных классов</a:t>
              </a:r>
              <a:r>
                <a:rPr lang="ru-RU" sz="2400">
                  <a:latin typeface="Montserrat" panose="00000500000000000000" pitchFamily="2" charset="-52"/>
                  <a:cs typeface="Times New Roman" panose="02020603050405020304" pitchFamily="18" charset="0"/>
                </a:rPr>
                <a:t>, которые преподавали </a:t>
              </a:r>
              <a:r>
                <a:rPr lang="ru-RU" sz="2400" b="0" i="0">
                  <a:solidFill>
                    <a:srgbClr val="000000"/>
                  </a:solidFill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учащимся </a:t>
              </a:r>
              <a:r>
                <a:rPr lang="en-GB" sz="2400">
                  <a:solidFill>
                    <a:srgbClr val="00000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5-</a:t>
              </a:r>
              <a:r>
                <a:rPr lang="ru-RU" sz="2400">
                  <a:solidFill>
                    <a:srgbClr val="00000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х классов </a:t>
              </a:r>
              <a:r>
                <a:rPr lang="ru-RU" sz="2400" b="0" i="0">
                  <a:solidFill>
                    <a:srgbClr val="000000"/>
                  </a:solidFill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в 2020-2021 учебном году</a:t>
              </a:r>
              <a:r>
                <a:rPr lang="en-US" sz="2400" b="0" i="0">
                  <a:solidFill>
                    <a:srgbClr val="000000"/>
                  </a:solidFill>
                  <a:effectLst/>
                  <a:latin typeface="Montserrat" panose="00000500000000000000" pitchFamily="2" charset="-52"/>
                  <a:cs typeface="Times New Roman" panose="02020603050405020304" pitchFamily="18" charset="0"/>
                </a:rPr>
                <a:t>. </a:t>
              </a:r>
              <a:endParaRPr lang="ru-RU" sz="24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42959" y="2565940"/>
            <a:ext cx="1527247" cy="3853146"/>
          </a:xfrm>
          <a:prstGeom prst="rect">
            <a:avLst/>
          </a:prstGeom>
        </p:spPr>
      </p:pic>
      <p:pic>
        <p:nvPicPr>
          <p:cNvPr id="17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EFDDA98-9A44-447E-BF70-8F83B9F3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71861" y="3788328"/>
            <a:ext cx="7279013" cy="5795116"/>
            <a:chOff x="-235146" y="-328318"/>
            <a:chExt cx="4152565" cy="4965091"/>
          </a:xfrm>
        </p:grpSpPr>
        <p:sp>
          <p:nvSpPr>
            <p:cNvPr id="7" name="Freeform 7"/>
            <p:cNvSpPr/>
            <p:nvPr/>
          </p:nvSpPr>
          <p:spPr>
            <a:xfrm>
              <a:off x="-235146" y="-328318"/>
              <a:ext cx="4152565" cy="4965091"/>
            </a:xfrm>
            <a:custGeom>
              <a:avLst/>
              <a:gdLst/>
              <a:ahLst/>
              <a:cxnLst/>
              <a:rect l="l" t="t" r="r" b="b"/>
              <a:pathLst>
                <a:path w="3673411" h="2686723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3"/>
                  </a:lnTo>
                  <a:cubicBezTo>
                    <a:pt x="3673411" y="2630843"/>
                    <a:pt x="3617531" y="2686723"/>
                    <a:pt x="3548951" y="26867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40" tIns="45720" rIns="91440" bIns="45720" anchor="t"/>
            <a:lstStyle/>
            <a:p>
              <a:r>
                <a:rPr lang="ru-RU" sz="3200" b="1">
                  <a:latin typeface="Montserrat"/>
                  <a:cs typeface="Times New Roman"/>
                </a:rPr>
                <a:t>Тест (</a:t>
              </a:r>
              <a:r>
                <a:rPr lang="ru-RU" sz="3200" b="1" spc="-100">
                  <a:latin typeface="Montserrat"/>
                  <a:cs typeface="Times New Roman"/>
                </a:rPr>
                <a:t>в специальной программе</a:t>
              </a:r>
              <a:r>
                <a:rPr lang="ru-RU" sz="3200" b="1">
                  <a:latin typeface="Montserrat"/>
                  <a:cs typeface="Times New Roman"/>
                </a:rPr>
                <a:t>)</a:t>
              </a:r>
              <a:endParaRPr lang="en-US" sz="3200" b="1"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2 текста/проект </a:t>
              </a:r>
              <a:r>
                <a:rPr lang="ru-RU" sz="3200" err="1">
                  <a:latin typeface="Montserrat"/>
                  <a:cs typeface="Times New Roman"/>
                </a:rPr>
                <a:t>ePIRLS</a:t>
              </a:r>
              <a:endParaRPr lang="ru-RU" sz="3200">
                <a:latin typeface="Calibri"/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15-17 вопросов</a:t>
              </a:r>
            </a:p>
            <a:p>
              <a:r>
                <a:rPr lang="ru-RU" sz="3200" b="1">
                  <a:latin typeface="Montserrat"/>
                  <a:cs typeface="Times New Roman"/>
                </a:rPr>
                <a:t>Анкетирование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ученика (в специальной программе)</a:t>
              </a:r>
              <a:endParaRPr lang="ru-RU" sz="3200">
                <a:cs typeface="Calibri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учителя (онлайн)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родителя (онлайн)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администрации школы (онлайн)</a:t>
              </a:r>
            </a:p>
            <a:p>
              <a:endParaRPr lang="ru-RU" sz="36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  <a:p>
              <a:endParaRPr lang="ru-RU" sz="36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33525" y="3766140"/>
            <a:ext cx="8155006" cy="6303936"/>
            <a:chOff x="1472" y="-559972"/>
            <a:chExt cx="5103190" cy="1833232"/>
          </a:xfrm>
        </p:grpSpPr>
        <p:sp>
          <p:nvSpPr>
            <p:cNvPr id="9" name="Freeform 9"/>
            <p:cNvSpPr/>
            <p:nvPr/>
          </p:nvSpPr>
          <p:spPr>
            <a:xfrm>
              <a:off x="1472" y="-559972"/>
              <a:ext cx="5103190" cy="1833232"/>
            </a:xfrm>
            <a:custGeom>
              <a:avLst/>
              <a:gdLst/>
              <a:ahLst/>
              <a:cxnLst/>
              <a:rect l="l" t="t" r="r" b="b"/>
              <a:pathLst>
                <a:path w="3673411" h="2686723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3"/>
                  </a:lnTo>
                  <a:cubicBezTo>
                    <a:pt x="3673411" y="2630843"/>
                    <a:pt x="3617531" y="2686723"/>
                    <a:pt x="3548951" y="26867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40" tIns="45720" rIns="91440" bIns="45720" anchor="t"/>
            <a:lstStyle/>
            <a:p>
              <a:r>
                <a:rPr lang="ru-RU" sz="3200" b="1">
                  <a:latin typeface="Montserrat"/>
                  <a:cs typeface="Times New Roman"/>
                </a:rPr>
                <a:t>Тестовые буклеты </a:t>
              </a:r>
              <a:endParaRPr lang="en-US" sz="3200" b="1">
                <a:latin typeface="Calibri"/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2 текста (литературный/ информационный)</a:t>
              </a:r>
              <a:endParaRPr lang="en-US" sz="3200">
                <a:latin typeface="Calibri"/>
                <a:cs typeface="Calibri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25-30 вопросов</a:t>
              </a:r>
            </a:p>
            <a:p>
              <a:r>
                <a:rPr lang="ru-RU" sz="3200" b="1">
                  <a:latin typeface="Montserrat"/>
                  <a:ea typeface="+mn-lt"/>
                  <a:cs typeface="Times New Roman"/>
                </a:rPr>
                <a:t>Анкетирование</a:t>
              </a:r>
              <a:endParaRPr lang="en-US" sz="3200" b="1">
                <a:ea typeface="+mn-lt"/>
                <a:cs typeface="+mn-lt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ученика </a:t>
              </a:r>
              <a:endParaRPr lang="ru-RU" sz="3200">
                <a:latin typeface="Montserrat" panose="00000500000000000000" pitchFamily="2" charset="-52"/>
                <a:cs typeface="Times New Roman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учителя </a:t>
              </a:r>
              <a:r>
                <a:rPr lang="ru-RU" sz="3200">
                  <a:latin typeface="Montserrat"/>
                  <a:ea typeface="+mn-lt"/>
                  <a:cs typeface="+mn-lt"/>
                </a:rPr>
                <a:t>(онлайн)</a:t>
              </a:r>
              <a:endParaRPr lang="ru-RU" sz="3200">
                <a:latin typeface="Montserrat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родителя</a:t>
              </a:r>
              <a:r>
                <a:rPr lang="ru-RU" sz="3200">
                  <a:latin typeface="Montserrat"/>
                  <a:ea typeface="+mn-lt"/>
                  <a:cs typeface="+mn-lt"/>
                </a:rPr>
                <a:t>(онлайн)</a:t>
              </a:r>
              <a:endParaRPr lang="ru-RU" sz="3200">
                <a:latin typeface="Montserrat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>
                  <a:latin typeface="Montserrat"/>
                  <a:cs typeface="Times New Roman"/>
                </a:rPr>
                <a:t>Анкета для администрации школы</a:t>
              </a:r>
              <a:r>
                <a:rPr lang="ru-RU" sz="3200">
                  <a:latin typeface="Montserrat"/>
                  <a:ea typeface="+mn-lt"/>
                  <a:cs typeface="+mn-lt"/>
                </a:rPr>
                <a:t>(онлайн)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3600"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19553" y="1034615"/>
            <a:ext cx="7631321" cy="2395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4250" algn="r">
              <a:lnSpc>
                <a:spcPts val="6720"/>
              </a:lnSpc>
              <a:tabLst>
                <a:tab pos="8064500" algn="l"/>
              </a:tabLst>
            </a:pPr>
            <a:r>
              <a:rPr lang="en-US" sz="4000" b="1" err="1">
                <a:solidFill>
                  <a:srgbClr val="960000"/>
                </a:solidFill>
                <a:latin typeface="Montserrat"/>
              </a:rPr>
              <a:t>digitalPIRLS</a:t>
            </a:r>
            <a:endParaRPr lang="ru-RU" sz="4000" b="1">
              <a:solidFill>
                <a:srgbClr val="960000"/>
              </a:solidFill>
              <a:latin typeface="Montserrat"/>
            </a:endParaRPr>
          </a:p>
          <a:p>
            <a:pPr marL="984250" algn="r">
              <a:lnSpc>
                <a:spcPts val="6720"/>
              </a:lnSpc>
              <a:tabLst>
                <a:tab pos="8064500" algn="l"/>
              </a:tabLst>
            </a:pPr>
            <a:r>
              <a:rPr lang="ru-RU" sz="4000">
                <a:solidFill>
                  <a:srgbClr val="960000"/>
                </a:solidFill>
                <a:latin typeface="Montserrat"/>
              </a:rPr>
              <a:t>Цифровой формат</a:t>
            </a:r>
          </a:p>
          <a:p>
            <a:pPr marL="984250" algn="r">
              <a:tabLst>
                <a:tab pos="8064500" algn="l"/>
              </a:tabLst>
            </a:pPr>
            <a:r>
              <a:rPr lang="ru-RU" sz="4000">
                <a:solidFill>
                  <a:srgbClr val="960000"/>
                </a:solidFill>
                <a:latin typeface="Montserrat"/>
                <a:ea typeface="+mn-lt"/>
                <a:cs typeface="+mn-lt"/>
              </a:rPr>
              <a:t>(26</a:t>
            </a:r>
            <a:r>
              <a:rPr lang="en-US" sz="4000">
                <a:solidFill>
                  <a:srgbClr val="960000"/>
                </a:solidFill>
                <a:latin typeface="Montserrat"/>
                <a:ea typeface="+mn-lt"/>
                <a:cs typeface="+mn-lt"/>
              </a:rPr>
              <a:t>7</a:t>
            </a:r>
            <a:r>
              <a:rPr lang="ru-RU" sz="4000">
                <a:solidFill>
                  <a:srgbClr val="960000"/>
                </a:solidFill>
                <a:latin typeface="Montserrat"/>
                <a:ea typeface="+mn-lt"/>
                <a:cs typeface="+mn-lt"/>
              </a:rPr>
              <a:t> школ)</a:t>
            </a:r>
            <a:endParaRPr lang="ru-RU" sz="4000">
              <a:solidFill>
                <a:srgbClr val="960000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0" y="1037774"/>
            <a:ext cx="9144000" cy="2395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4250">
              <a:lnSpc>
                <a:spcPts val="6720"/>
              </a:lnSpc>
            </a:pPr>
            <a:r>
              <a:rPr lang="en-GB" sz="4000" b="1">
                <a:solidFill>
                  <a:srgbClr val="002469"/>
                </a:solidFill>
                <a:latin typeface="Montserrat"/>
              </a:rPr>
              <a:t>paper</a:t>
            </a:r>
            <a:r>
              <a:rPr lang="en-US" sz="4000" b="1">
                <a:solidFill>
                  <a:srgbClr val="002469"/>
                </a:solidFill>
                <a:latin typeface="Montserrat"/>
              </a:rPr>
              <a:t>PIRLS</a:t>
            </a:r>
            <a:endParaRPr lang="ru-RU" sz="4000" b="1">
              <a:solidFill>
                <a:srgbClr val="002469"/>
              </a:solidFill>
              <a:latin typeface="Montserrat"/>
            </a:endParaRPr>
          </a:p>
          <a:p>
            <a:pPr marL="984250">
              <a:lnSpc>
                <a:spcPts val="6720"/>
              </a:lnSpc>
            </a:pPr>
            <a:r>
              <a:rPr lang="ru-RU" sz="4000">
                <a:solidFill>
                  <a:srgbClr val="002469"/>
                </a:solidFill>
                <a:latin typeface="Montserrat"/>
              </a:rPr>
              <a:t>Бумажный формат</a:t>
            </a:r>
            <a:endParaRPr lang="en-US" sz="4000">
              <a:solidFill>
                <a:srgbClr val="002469"/>
              </a:solidFill>
              <a:latin typeface="Montserrat"/>
            </a:endParaRPr>
          </a:p>
          <a:p>
            <a:pPr marL="984250"/>
            <a:r>
              <a:rPr lang="en-US" sz="4000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(122 </a:t>
            </a:r>
            <a:r>
              <a:rPr lang="en-US" sz="4000" err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школы</a:t>
            </a:r>
            <a:r>
              <a:rPr lang="en-US" sz="4000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8F362-48FD-4340-A93F-8AFBBE74F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4" t="29259" r="44167" b="28519"/>
          <a:stretch>
            <a:fillRect/>
          </a:stretch>
        </p:blipFill>
        <p:spPr>
          <a:xfrm>
            <a:off x="263205" y="1321693"/>
            <a:ext cx="2864847" cy="20471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844B16-A62A-478F-B306-A57440CBE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91" t="23335" r="36388" b="20842"/>
          <a:stretch>
            <a:fillRect/>
          </a:stretch>
        </p:blipFill>
        <p:spPr>
          <a:xfrm>
            <a:off x="15807887" y="432306"/>
            <a:ext cx="2280644" cy="2936587"/>
          </a:xfrm>
          <a:prstGeom prst="rect">
            <a:avLst/>
          </a:prstGeom>
        </p:spPr>
      </p:pic>
      <p:pic>
        <p:nvPicPr>
          <p:cNvPr id="1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D26E86BD-7CD4-4B53-B58B-B7212484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2FDB1-233E-491E-B64B-C48AA5E64AB2}"/>
              </a:ext>
            </a:extLst>
          </p:cNvPr>
          <p:cNvSpPr txBox="1"/>
          <p:nvPr/>
        </p:nvSpPr>
        <p:spPr>
          <a:xfrm>
            <a:off x="4714970" y="325694"/>
            <a:ext cx="976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002469"/>
                </a:solidFill>
                <a:latin typeface="Montserrat" panose="00000500000000000000" pitchFamily="2" charset="-52"/>
              </a:rPr>
              <a:t>ИНСТРУМЕНТАРИЙ ИССЛЕДОВАНИЯ</a:t>
            </a:r>
            <a:endParaRPr lang="ru-KZ" sz="3600" b="1">
              <a:solidFill>
                <a:srgbClr val="002469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2B6B0BD-DB61-42CE-9344-ACD918953DD6}"/>
              </a:ext>
            </a:extLst>
          </p:cNvPr>
          <p:cNvSpPr txBox="1"/>
          <p:nvPr/>
        </p:nvSpPr>
        <p:spPr>
          <a:xfrm>
            <a:off x="2808821" y="188695"/>
            <a:ext cx="13705243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ru-RU" sz="4000" b="1">
                <a:solidFill>
                  <a:srgbClr val="C00000"/>
                </a:solidFill>
                <a:latin typeface="Montserrat"/>
              </a:rPr>
              <a:t>ИКТ навыки, необходимые ученикам</a:t>
            </a:r>
          </a:p>
          <a:p>
            <a:pPr algn="ctr"/>
            <a:r>
              <a:rPr lang="ru-RU" sz="4000" b="1">
                <a:solidFill>
                  <a:srgbClr val="241452"/>
                </a:solidFill>
                <a:latin typeface="Montserrat"/>
              </a:rPr>
              <a:t>для прохождения теста  </a:t>
            </a:r>
            <a:r>
              <a:rPr lang="en-US" sz="4000" b="1" err="1">
                <a:solidFill>
                  <a:srgbClr val="241452"/>
                </a:solidFill>
                <a:latin typeface="Montserrat"/>
              </a:rPr>
              <a:t>digitalPIRLS</a:t>
            </a:r>
            <a:endParaRPr lang="ru-RU" sz="1400">
              <a:solidFill>
                <a:srgbClr val="C40000"/>
              </a:solidFill>
              <a:cs typeface="Calibri"/>
            </a:endParaRPr>
          </a:p>
        </p:txBody>
      </p:sp>
      <p:pic>
        <p:nvPicPr>
          <p:cNvPr id="3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7ACDE9A5-2124-4118-8082-FB97FC79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185409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EEA8F-DC42-4622-9822-756B68691845}"/>
              </a:ext>
            </a:extLst>
          </p:cNvPr>
          <p:cNvSpPr txBox="1"/>
          <p:nvPr/>
        </p:nvSpPr>
        <p:spPr>
          <a:xfrm>
            <a:off x="263205" y="3572791"/>
            <a:ext cx="11505456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800" b="1">
                <a:latin typeface="Montserrat"/>
              </a:rPr>
              <a:t>Д</a:t>
            </a:r>
            <a:r>
              <a:rPr lang="LID4096" sz="2800" b="1" err="1">
                <a:latin typeface="Montserrat"/>
              </a:rPr>
              <a:t>ля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выполнения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задани</a:t>
            </a:r>
            <a:r>
              <a:rPr lang="ru-RU" sz="2800" b="1">
                <a:latin typeface="Montserrat"/>
              </a:rPr>
              <a:t>й</a:t>
            </a:r>
            <a:r>
              <a:rPr lang="LID4096" sz="2800" b="1">
                <a:latin typeface="Montserrat"/>
              </a:rPr>
              <a:t> </a:t>
            </a:r>
            <a:r>
              <a:rPr lang="en-US" sz="2800" b="1">
                <a:latin typeface="Montserrat"/>
              </a:rPr>
              <a:t>PIRLS </a:t>
            </a:r>
            <a:r>
              <a:rPr lang="ru-RU" sz="2800" b="1">
                <a:latin typeface="Montserrat"/>
              </a:rPr>
              <a:t>в компьютерном формате </a:t>
            </a:r>
            <a:r>
              <a:rPr lang="LID4096" sz="2800" b="1" err="1">
                <a:latin typeface="Montserrat"/>
              </a:rPr>
              <a:t>ученик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должен</a:t>
            </a:r>
            <a:r>
              <a:rPr lang="LID4096" sz="2800" b="1">
                <a:latin typeface="Montserrat"/>
              </a:rPr>
              <a:t> </a:t>
            </a:r>
            <a:r>
              <a:rPr lang="LID4096" sz="2800" b="1" err="1">
                <a:latin typeface="Montserrat"/>
              </a:rPr>
              <a:t>уметь</a:t>
            </a:r>
            <a:r>
              <a:rPr lang="ru-RU" sz="2800" b="1">
                <a:latin typeface="Montserrat"/>
              </a:rPr>
              <a:t>:</a:t>
            </a:r>
          </a:p>
          <a:p>
            <a:endParaRPr lang="ru-RU" sz="2800" b="1">
              <a:latin typeface="Montserra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</a:rPr>
              <a:t>Работать в нескольких вкладках</a:t>
            </a:r>
            <a:r>
              <a:rPr lang="ru-RU" sz="2800">
                <a:latin typeface="Montserrat"/>
              </a:rPr>
              <a:t>, переходить по ссылке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>
                <a:latin typeface="Montserrat"/>
              </a:rPr>
              <a:t>Выполнять </a:t>
            </a:r>
            <a:r>
              <a:rPr lang="ru-RU" sz="2800" b="1">
                <a:solidFill>
                  <a:srgbClr val="002469"/>
                </a:solidFill>
                <a:latin typeface="Montserrat"/>
              </a:rPr>
              <a:t>базовые компьютерные команды </a:t>
            </a:r>
            <a:r>
              <a:rPr lang="ru-RU" sz="2800">
                <a:latin typeface="Montserrat"/>
              </a:rPr>
              <a:t>(авторизация, настройка языка клавиатуры)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</a:rPr>
              <a:t>Печатать</a:t>
            </a:r>
            <a:r>
              <a:rPr lang="ru-RU" sz="2800">
                <a:latin typeface="Montserrat"/>
              </a:rPr>
              <a:t> свой ответ в указанную ячейку (наводить курсор, набирать и удалять текст)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</a:rPr>
              <a:t>Прокручивать</a:t>
            </a:r>
            <a:r>
              <a:rPr lang="ru-RU" sz="2800">
                <a:latin typeface="Montserrat"/>
              </a:rPr>
              <a:t> с помощью джойстика на мышке или используя полосу прокрутки </a:t>
            </a:r>
            <a:endParaRPr lang="ru-RU" sz="200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Отслеживать оставшееся время </a:t>
            </a:r>
            <a:r>
              <a:rPr lang="ru-RU" sz="2800">
                <a:latin typeface="Montserrat"/>
                <a:ea typeface="+mn-lt"/>
                <a:cs typeface="+mn-lt"/>
              </a:rPr>
              <a:t>с помощью экранных часов</a:t>
            </a:r>
            <a:endParaRPr lang="ru-RU" sz="2000">
              <a:latin typeface="Montserrat"/>
              <a:ea typeface="+mn-lt"/>
              <a:cs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800" b="1">
                <a:solidFill>
                  <a:srgbClr val="002469"/>
                </a:solidFill>
                <a:latin typeface="Montserrat"/>
                <a:ea typeface="+mn-lt"/>
                <a:cs typeface="+mn-lt"/>
              </a:rPr>
              <a:t>Переходить</a:t>
            </a:r>
            <a:r>
              <a:rPr lang="ru-RU" sz="2800" b="1">
                <a:solidFill>
                  <a:srgbClr val="002469"/>
                </a:solidFill>
                <a:latin typeface="Montserrat"/>
                <a:cs typeface="Calibri"/>
              </a:rPr>
              <a:t> от страницы к странице </a:t>
            </a:r>
            <a:r>
              <a:rPr lang="ru-RU" sz="2800">
                <a:latin typeface="Montserrat"/>
                <a:cs typeface="Calibri"/>
              </a:rPr>
              <a:t>или к нужным разделам с помощью стрелки; кликать на вариант(-ы) ответа, который считает верным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F7EDF-1356-4C21-A98B-38A6857AD073}"/>
              </a:ext>
            </a:extLst>
          </p:cNvPr>
          <p:cNvSpPr txBox="1"/>
          <p:nvPr/>
        </p:nvSpPr>
        <p:spPr>
          <a:xfrm>
            <a:off x="263205" y="1554177"/>
            <a:ext cx="1762245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>
                <a:latin typeface="Montserrat"/>
                <a:ea typeface="+mn-lt"/>
                <a:cs typeface="+mn-lt"/>
              </a:rPr>
              <a:t>Основным изменением в </a:t>
            </a:r>
            <a:r>
              <a:rPr lang="en-US" sz="2800">
                <a:latin typeface="Montserrat"/>
                <a:ea typeface="+mn-lt"/>
                <a:cs typeface="+mn-lt"/>
              </a:rPr>
              <a:t>PIRLS-2021 </a:t>
            </a:r>
            <a:r>
              <a:rPr lang="en-US" sz="2800" err="1">
                <a:latin typeface="Montserrat"/>
                <a:ea typeface="+mn-lt"/>
                <a:cs typeface="+mn-lt"/>
              </a:rPr>
              <a:t>является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переход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на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цифровой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формат</a:t>
            </a:r>
            <a:r>
              <a:rPr lang="en-US" sz="2800" b="1">
                <a:solidFill>
                  <a:srgbClr val="C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sz="2800">
                <a:latin typeface="Montserrat"/>
                <a:ea typeface="+mn-lt"/>
                <a:cs typeface="+mn-lt"/>
              </a:rPr>
              <a:t>(</a:t>
            </a:r>
            <a:r>
              <a:rPr lang="en-US" sz="2800" err="1">
                <a:latin typeface="Montserrat"/>
                <a:ea typeface="+mn-lt"/>
                <a:cs typeface="+mn-lt"/>
              </a:rPr>
              <a:t>digitalPIRLS</a:t>
            </a:r>
            <a:r>
              <a:rPr lang="en-US" sz="2800">
                <a:latin typeface="Montserrat"/>
                <a:ea typeface="+mn-lt"/>
                <a:cs typeface="+mn-lt"/>
              </a:rPr>
              <a:t>). </a:t>
            </a:r>
            <a:r>
              <a:rPr lang="en-US" sz="2800" err="1">
                <a:latin typeface="Montserrat"/>
                <a:ea typeface="+mn-lt"/>
                <a:cs typeface="+mn-lt"/>
              </a:rPr>
              <a:t>Задания</a:t>
            </a:r>
            <a:r>
              <a:rPr lang="en-US" sz="2800">
                <a:latin typeface="Montserrat"/>
                <a:ea typeface="+mn-lt"/>
                <a:cs typeface="+mn-lt"/>
              </a:rPr>
              <a:t> </a:t>
            </a:r>
            <a:r>
              <a:rPr lang="en-US" sz="2800" err="1">
                <a:latin typeface="Montserrat"/>
                <a:ea typeface="+mn-lt"/>
                <a:cs typeface="+mn-lt"/>
              </a:rPr>
              <a:t>digitalPIRLS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включа</a:t>
            </a:r>
            <a:r>
              <a:rPr lang="ru-RU" sz="2800">
                <a:latin typeface="Montserrat"/>
                <a:ea typeface="+mn-lt"/>
                <a:cs typeface="+mn-lt"/>
              </a:rPr>
              <a:t>ю</a:t>
            </a:r>
            <a:r>
              <a:rPr lang="en-US" sz="2800" err="1">
                <a:latin typeface="Montserrat"/>
                <a:ea typeface="+mn-lt"/>
                <a:cs typeface="+mn-lt"/>
              </a:rPr>
              <a:t>т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множество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увлекательных</a:t>
            </a:r>
            <a:r>
              <a:rPr lang="en-US" sz="2800">
                <a:latin typeface="Montserrat"/>
                <a:ea typeface="+mn-lt"/>
                <a:cs typeface="+mn-lt"/>
              </a:rPr>
              <a:t>, </a:t>
            </a:r>
            <a:r>
              <a:rPr lang="en-US" sz="2800" err="1">
                <a:latin typeface="Montserrat"/>
                <a:ea typeface="+mn-lt"/>
                <a:cs typeface="+mn-lt"/>
              </a:rPr>
              <a:t>визуально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привлекательных</a:t>
            </a:r>
            <a:r>
              <a:rPr lang="en-US" sz="2800">
                <a:latin typeface="Montserrat"/>
                <a:ea typeface="+mn-lt"/>
                <a:cs typeface="+mn-lt"/>
              </a:rPr>
              <a:t> </a:t>
            </a:r>
            <a:r>
              <a:rPr lang="en-US" sz="2800" err="1">
                <a:latin typeface="Montserrat"/>
                <a:ea typeface="+mn-lt"/>
                <a:cs typeface="+mn-lt"/>
              </a:rPr>
              <a:t>текстов</a:t>
            </a:r>
            <a:r>
              <a:rPr lang="en-US" sz="2800">
                <a:latin typeface="Montserrat"/>
                <a:ea typeface="+mn-lt"/>
                <a:cs typeface="+mn-lt"/>
              </a:rPr>
              <a:t>, </a:t>
            </a:r>
            <a:r>
              <a:rPr lang="ru-RU" sz="2800">
                <a:latin typeface="Montserrat"/>
                <a:ea typeface="+mn-lt"/>
                <a:cs typeface="+mn-lt"/>
              </a:rPr>
              <a:t>а также компонент </a:t>
            </a:r>
            <a:r>
              <a:rPr lang="en" sz="2800" err="1">
                <a:latin typeface="Montserrat"/>
                <a:ea typeface="+mn-lt"/>
                <a:cs typeface="+mn-lt"/>
              </a:rPr>
              <a:t>ePIRLS</a:t>
            </a:r>
            <a:r>
              <a:rPr lang="en" sz="2800">
                <a:latin typeface="Montserrat"/>
                <a:ea typeface="+mn-lt"/>
                <a:cs typeface="+mn-lt"/>
              </a:rPr>
              <a:t> – </a:t>
            </a:r>
            <a:r>
              <a:rPr lang="ru-RU" sz="2800">
                <a:latin typeface="Montserrat"/>
                <a:ea typeface="+mn-lt"/>
                <a:cs typeface="+mn-lt"/>
              </a:rPr>
              <a:t>задания, оценивающие умение учащихся читать, интерпретировать и оценивать информацию в Интернет-среде.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4FA44D-A987-C648-872C-2DB6DBDF1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4" t="29259" r="44167" b="28519"/>
          <a:stretch>
            <a:fillRect/>
          </a:stretch>
        </p:blipFill>
        <p:spPr>
          <a:xfrm>
            <a:off x="11625050" y="4259033"/>
            <a:ext cx="6260614" cy="44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FF652353-312D-417D-8AAB-9559AD8A6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2659" y="2248490"/>
            <a:ext cx="3339887" cy="7767180"/>
          </a:xfrm>
          <a:prstGeom prst="rect">
            <a:avLst/>
          </a:prstGeom>
        </p:spPr>
      </p:pic>
      <p:sp>
        <p:nvSpPr>
          <p:cNvPr id="5" name="TextBox 21">
            <a:extLst>
              <a:ext uri="{FF2B5EF4-FFF2-40B4-BE49-F238E27FC236}">
                <a16:creationId xmlns:a16="http://schemas.microsoft.com/office/drawing/2014/main" id="{B9FAD9CB-7879-49F7-ABD6-29A8508CCB5D}"/>
              </a:ext>
            </a:extLst>
          </p:cNvPr>
          <p:cNvSpPr txBox="1"/>
          <p:nvPr/>
        </p:nvSpPr>
        <p:spPr>
          <a:xfrm>
            <a:off x="1049866" y="281239"/>
            <a:ext cx="18287999" cy="767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>
                <a:solidFill>
                  <a:srgbClr val="241452"/>
                </a:solidFill>
                <a:latin typeface="Montserrat" panose="00000500000000000000" pitchFamily="2" charset="-52"/>
              </a:rPr>
              <a:t>Ответственные за проведение исследования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2B1FF4-4D6F-4B8C-8EAF-0E280E49D6B0}"/>
              </a:ext>
            </a:extLst>
          </p:cNvPr>
          <p:cNvSpPr/>
          <p:nvPr/>
        </p:nvSpPr>
        <p:spPr>
          <a:xfrm>
            <a:off x="13744634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Тест-администратор </a:t>
            </a:r>
            <a:endParaRPr lang="ru-KZ" sz="3000" b="1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E66EAB-7CA2-42AF-BF3C-34898A524C47}"/>
              </a:ext>
            </a:extLst>
          </p:cNvPr>
          <p:cNvSpPr/>
          <p:nvPr/>
        </p:nvSpPr>
        <p:spPr>
          <a:xfrm>
            <a:off x="2440444" y="6564394"/>
            <a:ext cx="3494674" cy="2387567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АО «ИАЦ»</a:t>
            </a:r>
            <a:endParaRPr lang="ru-KZ" sz="2800" b="1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F05870-1A05-4FD4-A98A-C068F47B8E71}"/>
              </a:ext>
            </a:extLst>
          </p:cNvPr>
          <p:cNvSpPr/>
          <p:nvPr/>
        </p:nvSpPr>
        <p:spPr>
          <a:xfrm>
            <a:off x="6290702" y="6603304"/>
            <a:ext cx="3494674" cy="2387566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Управление образования</a:t>
            </a:r>
            <a:endParaRPr lang="ru-KZ" sz="2800" b="1"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501E044-6F08-4715-A898-115ACD8E22B7}"/>
              </a:ext>
            </a:extLst>
          </p:cNvPr>
          <p:cNvSpPr/>
          <p:nvPr/>
        </p:nvSpPr>
        <p:spPr>
          <a:xfrm>
            <a:off x="10017667" y="6603304"/>
            <a:ext cx="3494674" cy="2387565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latin typeface="Montserrat" panose="00000500000000000000" pitchFamily="2" charset="-52"/>
              </a:rPr>
              <a:t>Завуч школы</a:t>
            </a:r>
            <a:endParaRPr lang="ru-KZ" sz="2800" b="1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F8B2EA9-BAB2-433B-9653-6CCF18A70607}"/>
              </a:ext>
            </a:extLst>
          </p:cNvPr>
          <p:cNvSpPr/>
          <p:nvPr/>
        </p:nvSpPr>
        <p:spPr>
          <a:xfrm>
            <a:off x="13744633" y="6603305"/>
            <a:ext cx="3494674" cy="2387564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>
                <a:latin typeface="Montserrat" panose="00000500000000000000" pitchFamily="2" charset="-52"/>
              </a:rPr>
              <a:t>Сотрудники управления образования или учителя, не преподающие в школах-участниках</a:t>
            </a:r>
            <a:endParaRPr lang="ru-KZ" sz="2200" b="1">
              <a:latin typeface="Montserrat" panose="00000500000000000000" pitchFamily="2" charset="-52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4C28F7ED-9F30-40DD-A1FC-E373F8FBA058}"/>
              </a:ext>
            </a:extLst>
          </p:cNvPr>
          <p:cNvSpPr/>
          <p:nvPr/>
        </p:nvSpPr>
        <p:spPr>
          <a:xfrm>
            <a:off x="3818130" y="5191662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CDE180B6-8448-485E-9818-E05E539B7F0C}"/>
              </a:ext>
            </a:extLst>
          </p:cNvPr>
          <p:cNvSpPr/>
          <p:nvPr/>
        </p:nvSpPr>
        <p:spPr>
          <a:xfrm>
            <a:off x="7668387" y="5205061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96870FA-85DB-49EE-9B16-F1777817762A}"/>
              </a:ext>
            </a:extLst>
          </p:cNvPr>
          <p:cNvSpPr/>
          <p:nvPr/>
        </p:nvSpPr>
        <p:spPr>
          <a:xfrm>
            <a:off x="11395353" y="5242032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3887FBA-A2BC-44CB-87F7-CF29935E8886}"/>
              </a:ext>
            </a:extLst>
          </p:cNvPr>
          <p:cNvSpPr/>
          <p:nvPr/>
        </p:nvSpPr>
        <p:spPr>
          <a:xfrm>
            <a:off x="15122319" y="5143500"/>
            <a:ext cx="739302" cy="817124"/>
          </a:xfrm>
          <a:prstGeom prst="downArrow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D0FED1-C159-43BF-A941-8A18430A944E}"/>
              </a:ext>
            </a:extLst>
          </p:cNvPr>
          <p:cNvSpPr/>
          <p:nvPr/>
        </p:nvSpPr>
        <p:spPr>
          <a:xfrm>
            <a:off x="2443487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Национальный</a:t>
            </a:r>
            <a:r>
              <a:rPr lang="ru-RU" sz="3000">
                <a:latin typeface="Montserrat" panose="00000500000000000000" pitchFamily="2" charset="-52"/>
              </a:rPr>
              <a:t> </a:t>
            </a:r>
            <a:r>
              <a:rPr lang="ru-RU" sz="2800">
                <a:latin typeface="Montserrat" panose="00000500000000000000" pitchFamily="2" charset="-52"/>
              </a:rPr>
              <a:t>координатор</a:t>
            </a:r>
            <a:endParaRPr lang="ru-KZ" sz="3000">
              <a:latin typeface="Montserrat" panose="00000500000000000000" pitchFamily="2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41C81BD-3F53-4C5D-A148-A40D97D46993}"/>
              </a:ext>
            </a:extLst>
          </p:cNvPr>
          <p:cNvSpPr/>
          <p:nvPr/>
        </p:nvSpPr>
        <p:spPr>
          <a:xfrm>
            <a:off x="6290703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Областной </a:t>
            </a:r>
            <a:r>
              <a:rPr lang="ru-RU" sz="2800">
                <a:latin typeface="Montserrat" panose="00000500000000000000" pitchFamily="2" charset="-52"/>
              </a:rPr>
              <a:t>координатор</a:t>
            </a:r>
            <a:endParaRPr lang="ru-KZ" sz="3000">
              <a:latin typeface="Montserrat" panose="00000500000000000000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2FED029-60A8-4F8E-A742-BBACEA5BD8FA}"/>
              </a:ext>
            </a:extLst>
          </p:cNvPr>
          <p:cNvSpPr/>
          <p:nvPr/>
        </p:nvSpPr>
        <p:spPr>
          <a:xfrm>
            <a:off x="10017668" y="2248490"/>
            <a:ext cx="3494673" cy="2387564"/>
          </a:xfrm>
          <a:prstGeom prst="rect">
            <a:avLst/>
          </a:prstGeom>
          <a:solidFill>
            <a:srgbClr val="002469"/>
          </a:solidFill>
          <a:ln>
            <a:solidFill>
              <a:srgbClr val="002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>
                <a:latin typeface="Montserrat" panose="00000500000000000000" pitchFamily="2" charset="-52"/>
              </a:rPr>
              <a:t>Школьный </a:t>
            </a:r>
            <a:r>
              <a:rPr lang="ru-RU" sz="2800">
                <a:latin typeface="Montserrat" panose="00000500000000000000" pitchFamily="2" charset="-52"/>
              </a:rPr>
              <a:t>координатор</a:t>
            </a:r>
            <a:endParaRPr lang="ru-KZ" sz="3000">
              <a:latin typeface="Montserrat" panose="00000500000000000000" pitchFamily="2" charset="-52"/>
            </a:endParaRPr>
          </a:p>
        </p:txBody>
      </p:sp>
      <p:pic>
        <p:nvPicPr>
          <p:cNvPr id="22" name="Picture 2" descr="Информационно-Аналитический центр logo">
            <a:extLst>
              <a:ext uri="{FF2B5EF4-FFF2-40B4-BE49-F238E27FC236}">
                <a16:creationId xmlns:a16="http://schemas.microsoft.com/office/drawing/2014/main" id="{96823125-ED23-470D-99F2-E55F62EEB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9" y="144487"/>
            <a:ext cx="2844884" cy="10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9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6eeaaa-3f6e-4adf-a4f2-525bbb44651a">
      <UserInfo>
        <DisplayName/>
        <AccountId xsi:nil="true"/>
        <AccountType/>
      </UserInfo>
    </SharedWithUsers>
    <MediaLengthInSeconds xmlns="2a82387d-61fb-4b2f-9eff-ef815e45d6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3" ma:contentTypeDescription="Создание документа." ma:contentTypeScope="" ma:versionID="b23939db882158bed35f5366ecf36979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32dc3946a4aee83c5a206add7c8213c7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9F7F39-AFFF-4A5F-8216-4F1FA1F6A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33C38-AF3A-4FFA-904D-531C39BDADD1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06eeaaa-3f6e-4adf-a4f2-525bbb44651a"/>
    <ds:schemaRef ds:uri="2a82387d-61fb-4b2f-9eff-ef815e45d6b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3613AE-6258-483E-A61C-4DE8A419EA68}">
  <ds:schemaRefs>
    <ds:schemaRef ds:uri="2a82387d-61fb-4b2f-9eff-ef815e45d6b6"/>
    <ds:schemaRef ds:uri="b06eeaaa-3f6e-4adf-a4f2-525bbb4465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Произвольный</PresentationFormat>
  <Paragraphs>318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Century</vt:lpstr>
      <vt:lpstr>Century Gothic</vt:lpstr>
      <vt:lpstr>Symbol</vt:lpstr>
      <vt:lpstr>Malgun Gothic</vt:lpstr>
      <vt:lpstr>Arial Nova Cond</vt:lpstr>
      <vt:lpstr>Calibri</vt:lpstr>
      <vt:lpstr>Courier New</vt:lpstr>
      <vt:lpstr>Wingdings</vt:lpstr>
      <vt:lpstr>Arial</vt:lpstr>
      <vt:lpstr>Times New Roman</vt:lpstr>
      <vt:lpstr>dt-people-01</vt:lpstr>
      <vt:lpstr>Cooper Hewitt Bold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PISA для школ - исследование, основанное на международной рамке PISA </vt:lpstr>
      <vt:lpstr>Презентация PowerPoint</vt:lpstr>
      <vt:lpstr>Презентация PowerPoint</vt:lpstr>
      <vt:lpstr>Презентация PowerPoint</vt:lpstr>
      <vt:lpstr>ТРУДНОСТИ, С КОТОРЫМИ СТАЛКИВАЮТСЯ КАЗАХСТАНСКИЕ ОБУЧАЮЩИЕСЯ ПРИ ВЫПОЛНЕНИИ ЗАДАНИЙ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sections of this thesis defense presentation</dc:title>
  <dc:creator>Назым Назым</dc:creator>
  <cp:lastModifiedBy>Lenovo</cp:lastModifiedBy>
  <cp:revision>3</cp:revision>
  <dcterms:created xsi:type="dcterms:W3CDTF">2006-08-16T00:00:00Z</dcterms:created>
  <dcterms:modified xsi:type="dcterms:W3CDTF">2021-08-31T14:48:30Z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  <property fmtid="{D5CDD505-2E9C-101B-9397-08002B2CF9AE}" pid="3" name="KSOProductBuildVer">
    <vt:lpwstr>2057-11.2.0.10223</vt:lpwstr>
  </property>
  <property fmtid="{D5CDD505-2E9C-101B-9397-08002B2CF9AE}" pid="4" name="Order">
    <vt:r8>9882700</vt:r8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