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68" r:id="rId2"/>
    <p:sldId id="956" r:id="rId3"/>
    <p:sldId id="960" r:id="rId4"/>
    <p:sldId id="965" r:id="rId5"/>
    <p:sldId id="966" r:id="rId6"/>
    <p:sldId id="958" r:id="rId7"/>
    <p:sldId id="968" r:id="rId8"/>
    <p:sldId id="969" r:id="rId9"/>
    <p:sldId id="971" r:id="rId10"/>
    <p:sldId id="9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B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332" autoAdjust="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7C12-BB22-4E5F-9A8D-13600CADA205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C75F-6D4D-4AD3-810C-B4790A5F6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78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7C12-BB22-4E5F-9A8D-13600CADA205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C75F-6D4D-4AD3-810C-B4790A5F6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76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7C12-BB22-4E5F-9A8D-13600CADA205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C75F-6D4D-4AD3-810C-B4790A5F6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977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11818752" y="6642103"/>
            <a:ext cx="43603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89" rIns="68552" bIns="3428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223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6A93956F-647A-44B9-8163-DDB447652883}" type="slidenum">
              <a:rPr lang="ru-RU" altLang="ru-RU" sz="825" kern="12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pPr algn="ctr" defTabSz="690223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ru-RU" altLang="ru-RU" sz="825" kern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745067"/>
            <a:ext cx="12192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389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>
            <a:extLst>
              <a:ext uri="{FF2B5EF4-FFF2-40B4-BE49-F238E27FC236}">
                <a16:creationId xmlns:a16="http://schemas.microsoft.com/office/drawing/2014/main" id="{6C7938FE-AB8F-4512-845C-D62EC92579A2}"/>
              </a:ext>
            </a:extLst>
          </p:cNvPr>
          <p:cNvCxnSpPr>
            <a:cxnSpLocks/>
          </p:cNvCxnSpPr>
          <p:nvPr userDrawn="1"/>
        </p:nvCxnSpPr>
        <p:spPr>
          <a:xfrm>
            <a:off x="1077913" y="6424613"/>
            <a:ext cx="0" cy="228600"/>
          </a:xfrm>
          <a:prstGeom prst="line">
            <a:avLst/>
          </a:prstGeom>
          <a:ln w="12700">
            <a:solidFill>
              <a:srgbClr val="019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"/>
          <p:cNvGrpSpPr>
            <a:grpSpLocks/>
          </p:cNvGrpSpPr>
          <p:nvPr userDrawn="1"/>
        </p:nvGrpSpPr>
        <p:grpSpPr bwMode="auto">
          <a:xfrm>
            <a:off x="609601" y="957263"/>
            <a:ext cx="433388" cy="61912"/>
            <a:chOff x="609600" y="957263"/>
            <a:chExt cx="433388" cy="61912"/>
          </a:xfrm>
        </p:grpSpPr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E898CC1D-042D-48C4-9CC2-A27F458F53A8}"/>
                </a:ext>
              </a:extLst>
            </p:cNvPr>
            <p:cNvSpPr/>
            <p:nvPr userDrawn="1"/>
          </p:nvSpPr>
          <p:spPr>
            <a:xfrm rot="5400000">
              <a:off x="831057" y="807244"/>
              <a:ext cx="61912" cy="361950"/>
            </a:xfrm>
            <a:prstGeom prst="rect">
              <a:avLst/>
            </a:prstGeom>
            <a:solidFill>
              <a:srgbClr val="019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16DD0D22-24CA-4CF1-8C13-2E6B8DEBD9B4}"/>
                </a:ext>
              </a:extLst>
            </p:cNvPr>
            <p:cNvSpPr/>
            <p:nvPr userDrawn="1"/>
          </p:nvSpPr>
          <p:spPr>
            <a:xfrm rot="5400000">
              <a:off x="614363" y="952500"/>
              <a:ext cx="61912" cy="71438"/>
            </a:xfrm>
            <a:prstGeom prst="rect">
              <a:avLst/>
            </a:prstGeom>
            <a:solidFill>
              <a:srgbClr val="246C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</p:grp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619126" y="1266826"/>
            <a:ext cx="10953751" cy="4910138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rgbClr val="262626"/>
                </a:solidFill>
              </a:defRPr>
            </a:lvl1pPr>
            <a:lvl2pPr>
              <a:defRPr sz="1050">
                <a:solidFill>
                  <a:srgbClr val="262626"/>
                </a:solidFill>
              </a:defRPr>
            </a:lvl2pPr>
            <a:lvl3pPr>
              <a:defRPr sz="900">
                <a:solidFill>
                  <a:srgbClr val="262626"/>
                </a:solidFill>
              </a:defRPr>
            </a:lvl3pPr>
            <a:lvl4pPr>
              <a:defRPr sz="825">
                <a:solidFill>
                  <a:srgbClr val="262626"/>
                </a:solidFill>
              </a:defRPr>
            </a:lvl4pPr>
            <a:lvl5pPr>
              <a:defRPr sz="825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619126" y="418307"/>
            <a:ext cx="10953751" cy="290849"/>
          </a:xfrm>
        </p:spPr>
        <p:txBody>
          <a:bodyPr lIns="0" tIns="0" rIns="0" bIns="0" anchor="t">
            <a:spAutoFit/>
          </a:bodyPr>
          <a:lstStyle>
            <a:lvl1pPr algn="l">
              <a:defRPr sz="2100" b="1">
                <a:solidFill>
                  <a:srgbClr val="262626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E93E3E5-59DA-402C-8A52-8BCCCE531F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19200" y="6457952"/>
            <a:ext cx="2244725" cy="161925"/>
          </a:xfrm>
        </p:spPr>
        <p:txBody>
          <a:bodyPr lIns="0" tIns="0" rIns="0" bIns="0"/>
          <a:lstStyle>
            <a:lvl1pPr algn="l">
              <a:defRPr sz="750"/>
            </a:lvl1pPr>
          </a:lstStyle>
          <a:p>
            <a:pPr>
              <a:defRPr/>
            </a:pPr>
            <a:r>
              <a:rPr lang="en-US"/>
              <a:t>Your Footer Here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F50F724-80EF-45A4-9ECD-0CD7691200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19126" y="6440488"/>
            <a:ext cx="354013" cy="196850"/>
          </a:xfrm>
        </p:spPr>
        <p:txBody>
          <a:bodyPr lIns="0" tIns="0" rIns="0" bIns="0"/>
          <a:lstStyle>
            <a:lvl1pPr algn="ctr">
              <a:defRPr b="1" smtClean="0">
                <a:solidFill>
                  <a:srgbClr val="262626"/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88EF153F-0D78-4EA9-9E9B-A07DEEC7C3D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4457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7C12-BB22-4E5F-9A8D-13600CADA205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C75F-6D4D-4AD3-810C-B4790A5F6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49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7C12-BB22-4E5F-9A8D-13600CADA205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C75F-6D4D-4AD3-810C-B4790A5F6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4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7C12-BB22-4E5F-9A8D-13600CADA205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C75F-6D4D-4AD3-810C-B4790A5F6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57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7C12-BB22-4E5F-9A8D-13600CADA205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C75F-6D4D-4AD3-810C-B4790A5F6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19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7C12-BB22-4E5F-9A8D-13600CADA205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C75F-6D4D-4AD3-810C-B4790A5F6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92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7C12-BB22-4E5F-9A8D-13600CADA205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C75F-6D4D-4AD3-810C-B4790A5F6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67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7C12-BB22-4E5F-9A8D-13600CADA205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C75F-6D4D-4AD3-810C-B4790A5F6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23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7C12-BB22-4E5F-9A8D-13600CADA205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C75F-6D4D-4AD3-810C-B4790A5F6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9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07C12-BB22-4E5F-9A8D-13600CADA205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C75F-6D4D-4AD3-810C-B4790A5F6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72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3.jpe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t2.depositphotos.com/2627021/12011/i/950/depositphotos_120111560-stock-photo-border-school-supplies-top-view.jpg">
            <a:extLst>
              <a:ext uri="{FF2B5EF4-FFF2-40B4-BE49-F238E27FC236}">
                <a16:creationId xmlns:a16="http://schemas.microsoft.com/office/drawing/2014/main" id="{7F8F1467-9697-4D44-BB8D-8AFF56B26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943833"/>
            <a:ext cx="12087225" cy="491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08956" y="2149398"/>
            <a:ext cx="7992888" cy="1773998"/>
          </a:xfrm>
          <a:prstGeom prst="rect">
            <a:avLst/>
          </a:prstGeom>
          <a:solidFill>
            <a:schemeClr val="bg1"/>
          </a:solidFill>
        </p:spPr>
        <p:txBody>
          <a:bodyPr vert="horz" lIns="88403" tIns="44201" rIns="88403" bIns="442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625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ОРГАНИЗАЦИЙ ОБРАЗОВАНИЯ К НОВОМУ УЧЕБНОМУ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99556" y="227345"/>
            <a:ext cx="8478942" cy="253914"/>
          </a:xfrm>
          <a:prstGeom prst="rect">
            <a:avLst/>
          </a:prstGeom>
        </p:spPr>
        <p:txBody>
          <a:bodyPr wrap="square" lIns="68571" tIns="34289" rIns="68571" bIns="34289">
            <a:spAutoFit/>
          </a:bodyPr>
          <a:lstStyle/>
          <a:p>
            <a:pPr algn="ctr"/>
            <a:r>
              <a:rPr lang="ru-RU" altLang="ru-RU" sz="1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КГУ «УПРАВЛЕНИЕ ОБРАЗОВАНИЯ АКИМАТА СЕВЕРО-КАЗАХСТАНСКОЙ ОБЛАСТИ»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58424" y="6175476"/>
            <a:ext cx="8478942" cy="253914"/>
          </a:xfrm>
          <a:prstGeom prst="rect">
            <a:avLst/>
          </a:prstGeom>
        </p:spPr>
        <p:txBody>
          <a:bodyPr wrap="square" lIns="68571" tIns="34289" rIns="68571" bIns="34289">
            <a:spAutoFit/>
          </a:bodyPr>
          <a:lstStyle/>
          <a:p>
            <a:pPr algn="ctr"/>
            <a:r>
              <a:rPr lang="ru-RU" altLang="ru-RU" sz="1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ПЕТРОПАВЛОВСК   2021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930" y="552143"/>
            <a:ext cx="1055078" cy="102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879478" y="-2501411"/>
            <a:ext cx="6427179" cy="116761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ru-RU" sz="1013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00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t2.depositphotos.com/2627021/12011/i/950/depositphotos_120111560-stock-photo-border-school-supplies-top-view.jpg">
            <a:extLst>
              <a:ext uri="{FF2B5EF4-FFF2-40B4-BE49-F238E27FC236}">
                <a16:creationId xmlns:a16="http://schemas.microsoft.com/office/drawing/2014/main" id="{7F8F1467-9697-4D44-BB8D-8AFF56B26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943833"/>
            <a:ext cx="12087225" cy="491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08956" y="2149398"/>
            <a:ext cx="7992888" cy="1773998"/>
          </a:xfrm>
          <a:prstGeom prst="rect">
            <a:avLst/>
          </a:prstGeom>
          <a:solidFill>
            <a:schemeClr val="bg1"/>
          </a:solidFill>
        </p:spPr>
        <p:txBody>
          <a:bodyPr vert="horz" lIns="88403" tIns="44201" rIns="88403" bIns="442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625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ОРГАНИЗАЦИЙ ОБРАЗОВАНИЯ К НОВОМУ УЧЕБНОМУ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99556" y="227345"/>
            <a:ext cx="8478942" cy="253914"/>
          </a:xfrm>
          <a:prstGeom prst="rect">
            <a:avLst/>
          </a:prstGeom>
        </p:spPr>
        <p:txBody>
          <a:bodyPr wrap="square" lIns="68571" tIns="34289" rIns="68571" bIns="34289">
            <a:spAutoFit/>
          </a:bodyPr>
          <a:lstStyle/>
          <a:p>
            <a:pPr algn="ctr"/>
            <a:r>
              <a:rPr lang="ru-RU" altLang="ru-RU" sz="1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КГУ «УПРАВЛЕНИЕ ОБРАЗОВАНИЯ АКИМАТА СЕВЕРО-КАЗАХСТАНСКОЙ ОБЛАСТИ»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58424" y="6175476"/>
            <a:ext cx="8478942" cy="253914"/>
          </a:xfrm>
          <a:prstGeom prst="rect">
            <a:avLst/>
          </a:prstGeom>
        </p:spPr>
        <p:txBody>
          <a:bodyPr wrap="square" lIns="68571" tIns="34289" rIns="68571" bIns="34289">
            <a:spAutoFit/>
          </a:bodyPr>
          <a:lstStyle/>
          <a:p>
            <a:pPr algn="ctr"/>
            <a:r>
              <a:rPr lang="ru-RU" altLang="ru-RU" sz="1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ПЕТРОПАВЛОВСК   2021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930" y="552143"/>
            <a:ext cx="1055078" cy="102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879478" y="-2501411"/>
            <a:ext cx="6427179" cy="116761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ru-RU" sz="1013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60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7DFBCC2-9CB7-4894-B516-FF14EC618DAB}"/>
              </a:ext>
            </a:extLst>
          </p:cNvPr>
          <p:cNvSpPr/>
          <p:nvPr/>
        </p:nvSpPr>
        <p:spPr>
          <a:xfrm>
            <a:off x="536331" y="6343122"/>
            <a:ext cx="11201400" cy="4193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          </a:t>
            </a:r>
            <a:r>
              <a:rPr lang="ru-RU" sz="1600" dirty="0">
                <a:solidFill>
                  <a:srgbClr val="002060"/>
                </a:solidFill>
              </a:rPr>
              <a:t>ИМП, приказы МОН РК (№ 368 от 27.07.2021) и УО СКО (№ 574 от 29.07.2021) «Об определении начала, продолжительности каникулярных периодов 2021 – 2022 учебного года в организациях среднего образования</a:t>
            </a: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id="{DE7F3787-CD1E-42F3-893D-D8D2BDB4752A}"/>
              </a:ext>
            </a:extLst>
          </p:cNvPr>
          <p:cNvSpPr txBox="1">
            <a:spLocks/>
          </p:cNvSpPr>
          <p:nvPr/>
        </p:nvSpPr>
        <p:spPr>
          <a:xfrm>
            <a:off x="929440" y="95509"/>
            <a:ext cx="9144000" cy="610482"/>
          </a:xfrm>
          <a:prstGeom prst="rect">
            <a:avLst/>
          </a:prstGeom>
          <a:noFill/>
        </p:spPr>
        <p:txBody>
          <a:bodyPr vert="horz" lIns="88403" tIns="44201" rIns="88403" bIns="44201" rtlCol="0" anchor="ctr">
            <a:noAutofit/>
          </a:bodyPr>
          <a:lstStyle>
            <a:defPPr>
              <a:defRPr lang="kk-KZ"/>
            </a:defPPr>
            <a:lvl1pPr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ker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350" dirty="0">
                <a:solidFill>
                  <a:srgbClr val="0070C0"/>
                </a:solidFill>
              </a:rPr>
              <a:t>КГУ «УПРАВЛЕНИЕ ОБРАЗОВАНИЯ АКИМАТА СЕВЕРО-КАЗАХСТАНСКОЙ ОБЛАСТИ» 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361" y="95509"/>
            <a:ext cx="456119" cy="49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56E7AB4-70BB-4ADB-856D-96343D5CB75C}"/>
              </a:ext>
            </a:extLst>
          </p:cNvPr>
          <p:cNvSpPr/>
          <p:nvPr/>
        </p:nvSpPr>
        <p:spPr>
          <a:xfrm>
            <a:off x="536331" y="1055728"/>
            <a:ext cx="11201400" cy="17807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НАЧНЕТСЯ 1 СЕНТЯБРЯ В ТРАДИЦИОННОМ ФОРМАТЕ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ПРОДЛИТСЯ 34 НЕДЕЛИ  + 4 НЕДЕЛИ ЛЕТНЯЯ ШКОЛА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КАНИКУЛЫ: </a:t>
            </a:r>
            <a:r>
              <a:rPr lang="ru-RU" b="1" dirty="0">
                <a:solidFill>
                  <a:srgbClr val="002060"/>
                </a:solidFill>
              </a:rPr>
              <a:t>ОСЕННИЕ</a:t>
            </a:r>
            <a:r>
              <a:rPr lang="ru-RU" dirty="0">
                <a:solidFill>
                  <a:srgbClr val="002060"/>
                </a:solidFill>
              </a:rPr>
              <a:t> – </a:t>
            </a:r>
            <a:r>
              <a:rPr lang="ru-RU" b="1" dirty="0">
                <a:solidFill>
                  <a:srgbClr val="002060"/>
                </a:solidFill>
              </a:rPr>
              <a:t>7 ДНЕЙ </a:t>
            </a:r>
            <a:r>
              <a:rPr lang="ru-RU" dirty="0">
                <a:solidFill>
                  <a:srgbClr val="002060"/>
                </a:solidFill>
              </a:rPr>
              <a:t>(с 1 по 7 ноября), </a:t>
            </a:r>
            <a:r>
              <a:rPr lang="ru-RU" b="1" dirty="0">
                <a:solidFill>
                  <a:srgbClr val="002060"/>
                </a:solidFill>
              </a:rPr>
              <a:t>ЗИМНИЕ</a:t>
            </a:r>
            <a:r>
              <a:rPr lang="ru-RU" dirty="0">
                <a:solidFill>
                  <a:srgbClr val="002060"/>
                </a:solidFill>
              </a:rPr>
              <a:t> – </a:t>
            </a:r>
            <a:r>
              <a:rPr lang="ru-RU" b="1" dirty="0">
                <a:solidFill>
                  <a:srgbClr val="002060"/>
                </a:solidFill>
              </a:rPr>
              <a:t>11 ДНЕЙ </a:t>
            </a:r>
            <a:r>
              <a:rPr lang="ru-RU" dirty="0">
                <a:solidFill>
                  <a:srgbClr val="002060"/>
                </a:solidFill>
              </a:rPr>
              <a:t>(с 30.12.21 – 9.01.22), </a:t>
            </a:r>
            <a:r>
              <a:rPr lang="ru-RU" b="1" dirty="0">
                <a:solidFill>
                  <a:srgbClr val="002060"/>
                </a:solidFill>
              </a:rPr>
              <a:t>ВЕСЕННИЕ</a:t>
            </a:r>
            <a:r>
              <a:rPr lang="ru-RU" dirty="0">
                <a:solidFill>
                  <a:srgbClr val="002060"/>
                </a:solidFill>
              </a:rPr>
              <a:t> – </a:t>
            </a:r>
            <a:r>
              <a:rPr lang="ru-RU" b="1" dirty="0">
                <a:solidFill>
                  <a:srgbClr val="002060"/>
                </a:solidFill>
              </a:rPr>
              <a:t>12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ДНЕЙ</a:t>
            </a:r>
            <a:r>
              <a:rPr lang="ru-RU" dirty="0">
                <a:solidFill>
                  <a:srgbClr val="002060"/>
                </a:solidFill>
              </a:rPr>
              <a:t> (с 19 по 30 марта 2022 г.).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ДОПОЛНИТЕЛЬНЫЕ КАНИКУЛЫ </a:t>
            </a:r>
            <a:r>
              <a:rPr lang="ru-RU" dirty="0">
                <a:solidFill>
                  <a:srgbClr val="002060"/>
                </a:solidFill>
              </a:rPr>
              <a:t>В 1 КЛАССЕ И КПП </a:t>
            </a:r>
            <a:r>
              <a:rPr lang="ru-RU" i="1" dirty="0">
                <a:solidFill>
                  <a:srgbClr val="002060"/>
                </a:solidFill>
              </a:rPr>
              <a:t>– </a:t>
            </a:r>
            <a:r>
              <a:rPr lang="ru-RU" b="1" dirty="0">
                <a:solidFill>
                  <a:srgbClr val="002060"/>
                </a:solidFill>
              </a:rPr>
              <a:t>7 ДНЕЙ </a:t>
            </a:r>
            <a:r>
              <a:rPr lang="ru-RU" dirty="0">
                <a:solidFill>
                  <a:srgbClr val="002060"/>
                </a:solidFill>
              </a:rPr>
              <a:t>(с 7 по 13 февраля)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1F68886-C8B4-4E3E-A26D-F646D02E4CC4}"/>
              </a:ext>
            </a:extLst>
          </p:cNvPr>
          <p:cNvSpPr/>
          <p:nvPr/>
        </p:nvSpPr>
        <p:spPr>
          <a:xfrm>
            <a:off x="1134207" y="826931"/>
            <a:ext cx="1626578" cy="404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УЧЕБНЫЙ ГОД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7DD3EE9-C4C0-4E6D-A94C-11E636F572C6}"/>
              </a:ext>
            </a:extLst>
          </p:cNvPr>
          <p:cNvSpPr/>
          <p:nvPr/>
        </p:nvSpPr>
        <p:spPr>
          <a:xfrm>
            <a:off x="536331" y="3132753"/>
            <a:ext cx="11201400" cy="1980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СЕТЬ ШКОЛ - </a:t>
            </a:r>
            <a:r>
              <a:rPr lang="ru-RU" b="1" dirty="0">
                <a:solidFill>
                  <a:srgbClr val="002060"/>
                </a:solidFill>
              </a:rPr>
              <a:t>472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ЧАСТНЫХ ШКОЛ – </a:t>
            </a:r>
            <a:r>
              <a:rPr lang="ru-RU" b="1" dirty="0">
                <a:solidFill>
                  <a:srgbClr val="002060"/>
                </a:solidFill>
              </a:rPr>
              <a:t>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КОНТИНГЕНТ 1-Х КЛАССОВ – </a:t>
            </a:r>
            <a:r>
              <a:rPr lang="ru-RU" b="1" dirty="0">
                <a:solidFill>
                  <a:srgbClr val="002060"/>
                </a:solidFill>
              </a:rPr>
              <a:t>8 053, </a:t>
            </a:r>
            <a:r>
              <a:rPr lang="ru-RU" dirty="0">
                <a:solidFill>
                  <a:srgbClr val="002060"/>
                </a:solidFill>
              </a:rPr>
              <a:t>из них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С КАЗАХСКИМ ЯЗЫКОМ ОБУЧЕНИЯ – </a:t>
            </a:r>
            <a:r>
              <a:rPr lang="ru-RU" b="1" dirty="0">
                <a:solidFill>
                  <a:srgbClr val="002060"/>
                </a:solidFill>
              </a:rPr>
              <a:t>1720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С РУССКИМ ЯЗЫКОМ ОБУЧЕНИЯ - </a:t>
            </a:r>
            <a:r>
              <a:rPr lang="ru-RU" b="1" dirty="0">
                <a:solidFill>
                  <a:srgbClr val="002060"/>
                </a:solidFill>
              </a:rPr>
              <a:t>6333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ОБЩИЙ КОНТИНГЕНТ ОБУЧАЮЩИХСЯ – </a:t>
            </a:r>
            <a:r>
              <a:rPr lang="ru-RU" b="1" dirty="0">
                <a:solidFill>
                  <a:srgbClr val="002060"/>
                </a:solidFill>
              </a:rPr>
              <a:t>75 316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2C3651B-017E-4028-BE25-6F3632E1259E}"/>
              </a:ext>
            </a:extLst>
          </p:cNvPr>
          <p:cNvSpPr/>
          <p:nvPr/>
        </p:nvSpPr>
        <p:spPr>
          <a:xfrm>
            <a:off x="1195753" y="2930530"/>
            <a:ext cx="2259623" cy="404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СЕТЬ И КОНТИНГЕНТ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37AB501-C566-44DF-9194-79AF1B8D097B}"/>
              </a:ext>
            </a:extLst>
          </p:cNvPr>
          <p:cNvSpPr/>
          <p:nvPr/>
        </p:nvSpPr>
        <p:spPr>
          <a:xfrm>
            <a:off x="536331" y="5259734"/>
            <a:ext cx="11201400" cy="1002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</a:rPr>
              <a:t>                         НЕСООТВЕТСТВИЕ НОРМАТИВУ (</a:t>
            </a:r>
            <a:r>
              <a:rPr lang="ru-RU" b="1" dirty="0">
                <a:solidFill>
                  <a:srgbClr val="002060"/>
                </a:solidFill>
              </a:rPr>
              <a:t>ППРК ОТ 21.12.2007 Г</a:t>
            </a:r>
            <a:r>
              <a:rPr lang="ru-RU" dirty="0">
                <a:solidFill>
                  <a:srgbClr val="002060"/>
                </a:solidFill>
              </a:rPr>
              <a:t>.) ЛИКВИДИРОВАНЫ 6 НАЧАЛЬНЫХ ШКОЛ:</a:t>
            </a:r>
          </a:p>
          <a:p>
            <a:r>
              <a:rPr lang="ru-RU" dirty="0">
                <a:solidFill>
                  <a:srgbClr val="002060"/>
                </a:solidFill>
              </a:rPr>
              <a:t>                         </a:t>
            </a:r>
            <a:r>
              <a:rPr lang="ru-RU" sz="1600" i="1" dirty="0" err="1">
                <a:solidFill>
                  <a:schemeClr val="accent1">
                    <a:lumMod val="75000"/>
                  </a:schemeClr>
                </a:solidFill>
              </a:rPr>
              <a:t>Тугуржапская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 СШ </a:t>
            </a:r>
            <a:r>
              <a:rPr lang="ru-RU" sz="1600" i="1" dirty="0" err="1">
                <a:solidFill>
                  <a:schemeClr val="accent1">
                    <a:lumMod val="75000"/>
                  </a:schemeClr>
                </a:solidFill>
              </a:rPr>
              <a:t>Акжарский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 район, </a:t>
            </a:r>
            <a:r>
              <a:rPr lang="ru-RU" sz="1600" i="1" dirty="0" err="1">
                <a:solidFill>
                  <a:schemeClr val="accent1">
                    <a:lumMod val="75000"/>
                  </a:schemeClr>
                </a:solidFill>
              </a:rPr>
              <a:t>Безлесенская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 НШ </a:t>
            </a:r>
            <a:r>
              <a:rPr lang="ru-RU" sz="1600" i="1" dirty="0" err="1">
                <a:solidFill>
                  <a:schemeClr val="accent1">
                    <a:lumMod val="75000"/>
                  </a:schemeClr>
                </a:solidFill>
              </a:rPr>
              <a:t>Аккайынский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 район, Карагайская НШ </a:t>
            </a:r>
            <a:r>
              <a:rPr lang="ru-RU" sz="1600" i="1" dirty="0" err="1">
                <a:solidFill>
                  <a:schemeClr val="accent1">
                    <a:lumMod val="75000"/>
                  </a:schemeClr>
                </a:solidFill>
              </a:rPr>
              <a:t>Есильский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 район, </a:t>
            </a:r>
          </a:p>
          <a:p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                            Новоалександровская НШ </a:t>
            </a:r>
            <a:r>
              <a:rPr lang="ru-RU" sz="1600" i="1" dirty="0" err="1">
                <a:solidFill>
                  <a:schemeClr val="accent1">
                    <a:lumMod val="75000"/>
                  </a:schemeClr>
                </a:solidFill>
              </a:rPr>
              <a:t>Кызылжарский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 район, Чапаевская НШ и Калиновская НШ </a:t>
            </a:r>
            <a:r>
              <a:rPr lang="ru-RU" sz="1600" i="1" dirty="0" err="1">
                <a:solidFill>
                  <a:schemeClr val="accent1">
                    <a:lumMod val="75000"/>
                  </a:schemeClr>
                </a:solidFill>
              </a:rPr>
              <a:t>Жамбылский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 район.</a:t>
            </a:r>
          </a:p>
        </p:txBody>
      </p:sp>
      <p:sp>
        <p:nvSpPr>
          <p:cNvPr id="7" name="Управляющая кнопка: &quot;Получить сведения&quot;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949F66A-5FA5-4092-BAA2-F8171AB1116F}"/>
              </a:ext>
            </a:extLst>
          </p:cNvPr>
          <p:cNvSpPr/>
          <p:nvPr/>
        </p:nvSpPr>
        <p:spPr>
          <a:xfrm>
            <a:off x="680172" y="5340799"/>
            <a:ext cx="908070" cy="840192"/>
          </a:xfrm>
          <a:prstGeom prst="actionButtonInform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st.depositphotos.com/1241729/2431/v/380/depositphotos_24314681-stock-illustration-paragraph-paragraph-sign-symbol-3d.jpg">
            <a:extLst>
              <a:ext uri="{FF2B5EF4-FFF2-40B4-BE49-F238E27FC236}">
                <a16:creationId xmlns:a16="http://schemas.microsoft.com/office/drawing/2014/main" id="{4B39CACE-8505-4E9A-A90C-710C7CB04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3" y="6408163"/>
            <a:ext cx="496100" cy="35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77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10">
            <a:extLst>
              <a:ext uri="{FF2B5EF4-FFF2-40B4-BE49-F238E27FC236}">
                <a16:creationId xmlns:a16="http://schemas.microsoft.com/office/drawing/2014/main" id="{9ACD9142-13AB-41B9-B78B-EC7CECCC1AE9}"/>
              </a:ext>
            </a:extLst>
          </p:cNvPr>
          <p:cNvSpPr/>
          <p:nvPr/>
        </p:nvSpPr>
        <p:spPr>
          <a:xfrm>
            <a:off x="212194" y="4803938"/>
            <a:ext cx="654844" cy="654844"/>
          </a:xfrm>
          <a:prstGeom prst="ellipse">
            <a:avLst/>
          </a:prstGeom>
          <a:solidFill>
            <a:srgbClr val="246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6386" name="Slide Number Placeholder 3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 Light" panose="020B0502040204020203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Segoe UI Light" panose="020B0502040204020203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796AE4C-0523-4B29-8CA2-90320FFFB5F6}" type="slidenum">
              <a:rPr lang="en-US" altLang="ru-RU" sz="900">
                <a:solidFill>
                  <a:srgbClr val="262626"/>
                </a:solidFill>
                <a:latin typeface="Georgia" panose="02040502050405020303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n-US" altLang="ru-RU" sz="900">
              <a:solidFill>
                <a:srgbClr val="262626"/>
              </a:solidFill>
              <a:latin typeface="Georgia" panose="02040502050405020303" pitchFamily="18" charset="0"/>
            </a:endParaRPr>
          </a:p>
        </p:txBody>
      </p:sp>
      <p:sp>
        <p:nvSpPr>
          <p:cNvPr id="16388" name="TextBox 17"/>
          <p:cNvSpPr txBox="1">
            <a:spLocks noChangeArrowheads="1"/>
          </p:cNvSpPr>
          <p:nvPr/>
        </p:nvSpPr>
        <p:spPr bwMode="auto">
          <a:xfrm>
            <a:off x="995711" y="5865946"/>
            <a:ext cx="4554140" cy="54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ru-RU" altLang="ru-RU" sz="675" dirty="0">
              <a:solidFill>
                <a:srgbClr val="262626"/>
              </a:solidFill>
              <a:latin typeface="Arial" panose="020B0604020202020204" pitchFamily="34" charset="0"/>
            </a:endParaRPr>
          </a:p>
          <a:p>
            <a:pPr marL="171450" indent="-171450" algn="just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200" b="1" dirty="0">
                <a:solidFill>
                  <a:srgbClr val="FF0000"/>
                </a:solidFill>
                <a:latin typeface="Arial" panose="020B0604020202020204" pitchFamily="34" charset="0"/>
              </a:rPr>
              <a:t>«</a:t>
            </a:r>
            <a:r>
              <a:rPr lang="en-US" altLang="ru-RU" sz="1200" b="1" dirty="0">
                <a:solidFill>
                  <a:srgbClr val="FF0000"/>
                </a:solidFill>
                <a:latin typeface="Arial" panose="020B0604020202020204" pitchFamily="34" charset="0"/>
              </a:rPr>
              <a:t>ASHYK</a:t>
            </a:r>
            <a:r>
              <a:rPr lang="ru-RU" altLang="ru-RU" sz="1200" b="1" dirty="0">
                <a:solidFill>
                  <a:srgbClr val="FF0000"/>
                </a:solidFill>
                <a:latin typeface="Arial" panose="020B0604020202020204" pitchFamily="34" charset="0"/>
              </a:rPr>
              <a:t>» - </a:t>
            </a:r>
            <a:r>
              <a:rPr lang="ru-RU" altLang="ru-RU" sz="1200" dirty="0">
                <a:solidFill>
                  <a:srgbClr val="262626"/>
                </a:solidFill>
                <a:latin typeface="Arial" panose="020B0604020202020204" pitchFamily="34" charset="0"/>
              </a:rPr>
              <a:t>использование приложения в отношении педагогов, сотрудников школ, сопровождающих взрослых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8FE638-84B9-4A4C-B487-EEB2F8815F62}"/>
              </a:ext>
            </a:extLst>
          </p:cNvPr>
          <p:cNvCxnSpPr/>
          <p:nvPr/>
        </p:nvCxnSpPr>
        <p:spPr>
          <a:xfrm>
            <a:off x="8210550" y="822723"/>
            <a:ext cx="0" cy="5143501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72F438C-2825-4117-988B-50B5438E0E22}"/>
              </a:ext>
            </a:extLst>
          </p:cNvPr>
          <p:cNvSpPr/>
          <p:nvPr/>
        </p:nvSpPr>
        <p:spPr>
          <a:xfrm>
            <a:off x="1981201" y="1565672"/>
            <a:ext cx="408385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sz="1350"/>
          </a:p>
        </p:txBody>
      </p:sp>
      <p:sp>
        <p:nvSpPr>
          <p:cNvPr id="86" name="Oval 10">
            <a:extLst>
              <a:ext uri="{FF2B5EF4-FFF2-40B4-BE49-F238E27FC236}">
                <a16:creationId xmlns:a16="http://schemas.microsoft.com/office/drawing/2014/main" id="{735E02E0-EE94-4897-AA87-2D3832EDFE04}"/>
              </a:ext>
            </a:extLst>
          </p:cNvPr>
          <p:cNvSpPr/>
          <p:nvPr/>
        </p:nvSpPr>
        <p:spPr>
          <a:xfrm>
            <a:off x="211003" y="3705760"/>
            <a:ext cx="656035" cy="654844"/>
          </a:xfrm>
          <a:prstGeom prst="ellipse">
            <a:avLst/>
          </a:prstGeom>
          <a:solidFill>
            <a:srgbClr val="246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6394" name="TextBox 87"/>
          <p:cNvSpPr txBox="1">
            <a:spLocks noChangeArrowheads="1"/>
          </p:cNvSpPr>
          <p:nvPr/>
        </p:nvSpPr>
        <p:spPr bwMode="auto">
          <a:xfrm>
            <a:off x="1115963" y="3803379"/>
            <a:ext cx="4433888" cy="42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FF0000"/>
                </a:solidFill>
                <a:latin typeface="Arial" panose="020B0604020202020204" pitchFamily="34" charset="0"/>
              </a:rPr>
              <a:t>Инструктирование</a:t>
            </a:r>
            <a:r>
              <a:rPr lang="ru-RU" altLang="ru-RU" sz="1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</a:rPr>
              <a:t>всех участников </a:t>
            </a:r>
            <a:r>
              <a:rPr lang="ru-RU" altLang="ru-RU" sz="1200" dirty="0">
                <a:solidFill>
                  <a:srgbClr val="262626"/>
                </a:solidFill>
                <a:latin typeface="Arial" panose="020B0604020202020204" pitchFamily="34" charset="0"/>
              </a:rPr>
              <a:t>о порядке организации учебного процесса и соблюдении требований безопасно </a:t>
            </a:r>
            <a:endParaRPr lang="en-US" altLang="ru-RU" sz="1200" dirty="0">
              <a:solidFill>
                <a:srgbClr val="262626"/>
              </a:solidFill>
              <a:latin typeface="Arial" panose="020B0604020202020204" pitchFamily="34" charset="0"/>
            </a:endParaRPr>
          </a:p>
        </p:txBody>
      </p:sp>
      <p:sp>
        <p:nvSpPr>
          <p:cNvPr id="16395" name="TextBox 88"/>
          <p:cNvSpPr txBox="1">
            <a:spLocks noChangeArrowheads="1"/>
          </p:cNvSpPr>
          <p:nvPr/>
        </p:nvSpPr>
        <p:spPr bwMode="auto">
          <a:xfrm>
            <a:off x="7360676" y="3326026"/>
            <a:ext cx="4400550" cy="108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9pPr>
          </a:lstStyle>
          <a:p>
            <a:pPr marL="171450" indent="-171450" algn="just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200" dirty="0">
                <a:latin typeface="Arial" panose="020B0604020202020204" pitchFamily="34" charset="0"/>
              </a:rPr>
              <a:t>Ежедневная термометрия</a:t>
            </a:r>
          </a:p>
          <a:p>
            <a:pPr marL="171450" indent="-171450" algn="just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200" dirty="0">
                <a:latin typeface="Arial" panose="020B0604020202020204" pitchFamily="34" charset="0"/>
              </a:rPr>
              <a:t> Масочный режим</a:t>
            </a:r>
          </a:p>
          <a:p>
            <a:pPr marL="171450" indent="-171450" algn="just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200" dirty="0">
                <a:latin typeface="Arial" panose="020B0604020202020204" pitchFamily="34" charset="0"/>
              </a:rPr>
              <a:t> </a:t>
            </a:r>
            <a:r>
              <a:rPr lang="ru-RU" altLang="ru-RU" sz="1200" dirty="0" err="1">
                <a:latin typeface="Arial" panose="020B0604020202020204" pitchFamily="34" charset="0"/>
              </a:rPr>
              <a:t>Кварцевание</a:t>
            </a:r>
            <a:r>
              <a:rPr lang="ru-RU" altLang="ru-RU" sz="1200" dirty="0">
                <a:latin typeface="Arial" panose="020B0604020202020204" pitchFamily="34" charset="0"/>
              </a:rPr>
              <a:t>, проветривание, дезинфекция</a:t>
            </a:r>
          </a:p>
          <a:p>
            <a:pPr marL="171450" indent="-171450" algn="just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200" dirty="0">
                <a:latin typeface="Arial" panose="020B0604020202020204" pitchFamily="34" charset="0"/>
              </a:rPr>
              <a:t> Перемены в разное время</a:t>
            </a:r>
          </a:p>
          <a:p>
            <a:pPr marL="171450" indent="-171450" algn="just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200" dirty="0">
                <a:latin typeface="Arial" panose="020B0604020202020204" pitchFamily="34" charset="0"/>
              </a:rPr>
              <a:t>Организация смен и подсмен</a:t>
            </a:r>
            <a:endParaRPr lang="en-US" altLang="ru-RU" sz="1200" dirty="0">
              <a:latin typeface="Arial" panose="020B0604020202020204" pitchFamily="34" charset="0"/>
            </a:endParaRPr>
          </a:p>
        </p:txBody>
      </p:sp>
      <p:sp>
        <p:nvSpPr>
          <p:cNvPr id="38" name="Oval 10">
            <a:extLst>
              <a:ext uri="{FF2B5EF4-FFF2-40B4-BE49-F238E27FC236}">
                <a16:creationId xmlns:a16="http://schemas.microsoft.com/office/drawing/2014/main" id="{C6799D22-1CEF-4193-BC70-CD35BE0A9763}"/>
              </a:ext>
            </a:extLst>
          </p:cNvPr>
          <p:cNvSpPr/>
          <p:nvPr/>
        </p:nvSpPr>
        <p:spPr>
          <a:xfrm>
            <a:off x="161813" y="5772885"/>
            <a:ext cx="654844" cy="654844"/>
          </a:xfrm>
          <a:prstGeom prst="ellipse">
            <a:avLst/>
          </a:prstGeom>
          <a:solidFill>
            <a:srgbClr val="246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6397" name="TextBox 38"/>
          <p:cNvSpPr txBox="1">
            <a:spLocks noChangeArrowheads="1"/>
          </p:cNvSpPr>
          <p:nvPr/>
        </p:nvSpPr>
        <p:spPr bwMode="auto">
          <a:xfrm rot="10800000" flipV="1">
            <a:off x="1054777" y="4927527"/>
            <a:ext cx="4402925" cy="42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9pPr>
          </a:lstStyle>
          <a:p>
            <a:pPr marL="171450" indent="-171450" algn="just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200" b="1" dirty="0">
                <a:solidFill>
                  <a:srgbClr val="FF0000"/>
                </a:solidFill>
                <a:latin typeface="Arial" panose="020B0604020202020204" pitchFamily="34" charset="0"/>
              </a:rPr>
              <a:t>100%-я </a:t>
            </a:r>
            <a:r>
              <a:rPr lang="ru-RU" altLang="ru-RU" sz="1200" dirty="0">
                <a:solidFill>
                  <a:srgbClr val="262626"/>
                </a:solidFill>
                <a:latin typeface="Arial" panose="020B0604020202020204" pitchFamily="34" charset="0"/>
              </a:rPr>
              <a:t> вакцинация педагогов и технического персонала (кроме лиц, имеющих медицинские противопоказания)</a:t>
            </a:r>
          </a:p>
        </p:txBody>
      </p:sp>
      <p:grpSp>
        <p:nvGrpSpPr>
          <p:cNvPr id="16401" name="Группа 2"/>
          <p:cNvGrpSpPr>
            <a:grpSpLocks/>
          </p:cNvGrpSpPr>
          <p:nvPr/>
        </p:nvGrpSpPr>
        <p:grpSpPr bwMode="auto">
          <a:xfrm>
            <a:off x="6503058" y="3542439"/>
            <a:ext cx="656035" cy="654844"/>
            <a:chOff x="717550" y="1847850"/>
            <a:chExt cx="874713" cy="873125"/>
          </a:xfrm>
        </p:grpSpPr>
        <p:sp>
          <p:nvSpPr>
            <p:cNvPr id="87" name="Oval 13">
              <a:extLst>
                <a:ext uri="{FF2B5EF4-FFF2-40B4-BE49-F238E27FC236}">
                  <a16:creationId xmlns:a16="http://schemas.microsoft.com/office/drawing/2014/main" id="{39A8DE61-2DC3-4409-9EEA-9977910957BC}"/>
                </a:ext>
              </a:extLst>
            </p:cNvPr>
            <p:cNvSpPr/>
            <p:nvPr/>
          </p:nvSpPr>
          <p:spPr>
            <a:xfrm>
              <a:off x="717550" y="1847850"/>
              <a:ext cx="874713" cy="873125"/>
            </a:xfrm>
            <a:prstGeom prst="ellipse">
              <a:avLst/>
            </a:prstGeom>
            <a:solidFill>
              <a:srgbClr val="019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pic>
          <p:nvPicPr>
            <p:cNvPr id="16422" name="Рисунок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575" y="2035175"/>
              <a:ext cx="501650" cy="50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40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66" y="3786641"/>
            <a:ext cx="435769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Заголовок 1">
            <a:extLst>
              <a:ext uri="{FF2B5EF4-FFF2-40B4-BE49-F238E27FC236}">
                <a16:creationId xmlns:a16="http://schemas.microsoft.com/office/drawing/2014/main" id="{DE7F3787-CD1E-42F3-893D-D8D2BDB4752A}"/>
              </a:ext>
            </a:extLst>
          </p:cNvPr>
          <p:cNvSpPr txBox="1">
            <a:spLocks/>
          </p:cNvSpPr>
          <p:nvPr/>
        </p:nvSpPr>
        <p:spPr>
          <a:xfrm>
            <a:off x="1559719" y="114870"/>
            <a:ext cx="9144000" cy="610482"/>
          </a:xfrm>
          <a:prstGeom prst="rect">
            <a:avLst/>
          </a:prstGeom>
          <a:noFill/>
        </p:spPr>
        <p:txBody>
          <a:bodyPr vert="horz" lIns="88403" tIns="44201" rIns="88403" bIns="44201" rtlCol="0" anchor="ctr">
            <a:noAutofit/>
          </a:bodyPr>
          <a:lstStyle>
            <a:defPPr>
              <a:defRPr lang="kk-KZ"/>
            </a:defPPr>
            <a:lvl1pPr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ker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350" dirty="0">
                <a:solidFill>
                  <a:srgbClr val="0070C0"/>
                </a:solidFill>
              </a:rPr>
              <a:t>КГУ «УПРАВЛЕНИЕ ОБРАЗОВАНИЯ АКИМАТА СЕВЕРО-КАЗАХСТАНСКОЙ ОБЛАСТИ» </a:t>
            </a:r>
          </a:p>
        </p:txBody>
      </p:sp>
      <p:cxnSp>
        <p:nvCxnSpPr>
          <p:cNvPr id="3" name="Прямая соединительная линия 2"/>
          <p:cNvCxnSpPr>
            <a:cxnSpLocks/>
          </p:cNvCxnSpPr>
          <p:nvPr/>
        </p:nvCxnSpPr>
        <p:spPr>
          <a:xfrm>
            <a:off x="174121" y="725352"/>
            <a:ext cx="119504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7C7BED2-54B6-4D0F-9907-90BCDE3AC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40" y="4789394"/>
            <a:ext cx="684798" cy="672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6" name="Straight Connector 7">
            <a:extLst>
              <a:ext uri="{FF2B5EF4-FFF2-40B4-BE49-F238E27FC236}">
                <a16:creationId xmlns:a16="http://schemas.microsoft.com/office/drawing/2014/main" id="{85AA2DA5-98BD-4D4B-9C1D-03CB2C0F49CC}"/>
              </a:ext>
            </a:extLst>
          </p:cNvPr>
          <p:cNvCxnSpPr>
            <a:cxnSpLocks/>
          </p:cNvCxnSpPr>
          <p:nvPr/>
        </p:nvCxnSpPr>
        <p:spPr>
          <a:xfrm>
            <a:off x="1485456" y="1535051"/>
            <a:ext cx="4451948" cy="2656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4057D99-34EA-4D56-BBCC-3DE027365D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400" r="59183" b="13467"/>
          <a:stretch/>
        </p:blipFill>
        <p:spPr>
          <a:xfrm>
            <a:off x="118618" y="5781413"/>
            <a:ext cx="684606" cy="6377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91DC49-4E02-450A-A116-FA04E587B4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3058" y="4632101"/>
            <a:ext cx="652329" cy="646232"/>
          </a:xfrm>
          <a:prstGeom prst="rect">
            <a:avLst/>
          </a:prstGeom>
        </p:spPr>
      </p:pic>
      <p:sp>
        <p:nvSpPr>
          <p:cNvPr id="52" name="TextBox 17">
            <a:extLst>
              <a:ext uri="{FF2B5EF4-FFF2-40B4-BE49-F238E27FC236}">
                <a16:creationId xmlns:a16="http://schemas.microsoft.com/office/drawing/2014/main" id="{87E2E82D-F9A1-43DC-8721-729D0F850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0676" y="4563356"/>
            <a:ext cx="4554140" cy="108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9pPr>
          </a:lstStyle>
          <a:p>
            <a:pPr marL="171450" indent="-171450" algn="just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200" dirty="0">
                <a:solidFill>
                  <a:srgbClr val="262626"/>
                </a:solidFill>
                <a:latin typeface="Arial" panose="020B0604020202020204" pitchFamily="34" charset="0"/>
              </a:rPr>
              <a:t>В случае заболевания обучающегося класс переводится на дистанционное обучение,</a:t>
            </a:r>
          </a:p>
          <a:p>
            <a:pPr marL="171450" indent="-171450" algn="just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200" dirty="0">
                <a:solidFill>
                  <a:srgbClr val="262626"/>
                </a:solidFill>
                <a:latin typeface="Arial" panose="020B0604020202020204" pitchFamily="34" charset="0"/>
              </a:rPr>
              <a:t>Обучение по принципу </a:t>
            </a:r>
            <a:r>
              <a:rPr lang="ru-RU" altLang="ru-RU" sz="1200" b="1" dirty="0">
                <a:solidFill>
                  <a:srgbClr val="FF0000"/>
                </a:solidFill>
                <a:latin typeface="Arial" panose="020B0604020202020204" pitchFamily="34" charset="0"/>
              </a:rPr>
              <a:t>«один класс – один кабинет» </a:t>
            </a:r>
          </a:p>
          <a:p>
            <a:pPr marL="171450" indent="-171450" algn="just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200" dirty="0">
                <a:solidFill>
                  <a:srgbClr val="262626"/>
                </a:solidFill>
                <a:latin typeface="Arial" panose="020B0604020202020204" pitchFamily="34" charset="0"/>
              </a:rPr>
              <a:t>Запрет на вход посторонним лицам, </a:t>
            </a:r>
          </a:p>
          <a:p>
            <a:pPr marL="171450" indent="-171450" algn="just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200" dirty="0">
                <a:solidFill>
                  <a:srgbClr val="262626"/>
                </a:solidFill>
                <a:latin typeface="Arial" panose="020B0604020202020204" pitchFamily="34" charset="0"/>
              </a:rPr>
              <a:t>Отмена массовых мероприятий</a:t>
            </a:r>
          </a:p>
        </p:txBody>
      </p:sp>
      <p:cxnSp>
        <p:nvCxnSpPr>
          <p:cNvPr id="54" name="Straight Connector 7">
            <a:extLst>
              <a:ext uri="{FF2B5EF4-FFF2-40B4-BE49-F238E27FC236}">
                <a16:creationId xmlns:a16="http://schemas.microsoft.com/office/drawing/2014/main" id="{A3E52CC0-DFF1-42A4-88AD-6688E8AE0461}"/>
              </a:ext>
            </a:extLst>
          </p:cNvPr>
          <p:cNvCxnSpPr>
            <a:cxnSpLocks/>
          </p:cNvCxnSpPr>
          <p:nvPr/>
        </p:nvCxnSpPr>
        <p:spPr>
          <a:xfrm>
            <a:off x="1227118" y="5663206"/>
            <a:ext cx="467858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39" descr="https://images.squarespace-cdn.com/content/5520899ee4b0c19f893fc740/1545832331511-HKIW73OASKY3BOYE6DJ9/lunch+icon.gif?content-type=image%2Fgif">
            <a:extLst>
              <a:ext uri="{FF2B5EF4-FFF2-40B4-BE49-F238E27FC236}">
                <a16:creationId xmlns:a16="http://schemas.microsoft.com/office/drawing/2014/main" id="{90021D68-426B-4B17-AE78-886163DC2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467" y="5841113"/>
            <a:ext cx="767513" cy="64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17">
            <a:extLst>
              <a:ext uri="{FF2B5EF4-FFF2-40B4-BE49-F238E27FC236}">
                <a16:creationId xmlns:a16="http://schemas.microsoft.com/office/drawing/2014/main" id="{97A7281D-F2E4-4C69-8F86-035A1D83A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0676" y="5715747"/>
            <a:ext cx="4554140" cy="76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ru-RU" altLang="ru-RU" sz="675" dirty="0">
              <a:solidFill>
                <a:srgbClr val="262626"/>
              </a:solidFill>
              <a:latin typeface="Arial" panose="020B0604020202020204" pitchFamily="34" charset="0"/>
            </a:endParaRPr>
          </a:p>
          <a:p>
            <a:pPr marL="171450" indent="-171450" algn="just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200" b="1" dirty="0">
                <a:solidFill>
                  <a:srgbClr val="FF0000"/>
                </a:solidFill>
                <a:latin typeface="Arial" panose="020B0604020202020204" pitchFamily="34" charset="0"/>
              </a:rPr>
              <a:t>ПИТАНИЕ – </a:t>
            </a:r>
            <a:r>
              <a:rPr lang="ru-RU" altLang="ru-RU" sz="1200" dirty="0">
                <a:solidFill>
                  <a:srgbClr val="262626"/>
                </a:solidFill>
                <a:latin typeface="Arial" panose="020B0604020202020204" pitchFamily="34" charset="0"/>
              </a:rPr>
              <a:t>30% заполняемости обеденного зала единовременно,</a:t>
            </a:r>
          </a:p>
          <a:p>
            <a:pPr marL="171450" indent="-171450" algn="just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200" dirty="0">
                <a:solidFill>
                  <a:srgbClr val="262626"/>
                </a:solidFill>
                <a:latin typeface="Arial" panose="020B0604020202020204" pitchFamily="34" charset="0"/>
              </a:rPr>
              <a:t>Буфетная продукция только в индивидуальной упаковке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93DFBE9-7DEC-4AEE-B28D-9F77D8F254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361" y="95509"/>
            <a:ext cx="456119" cy="49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41E9E824-7E40-4B16-AFF6-55D918A2B51E}"/>
              </a:ext>
            </a:extLst>
          </p:cNvPr>
          <p:cNvSpPr/>
          <p:nvPr/>
        </p:nvSpPr>
        <p:spPr>
          <a:xfrm rot="5400000" flipH="1" flipV="1">
            <a:off x="4705053" y="-3692429"/>
            <a:ext cx="2627377" cy="11615479"/>
          </a:xfrm>
          <a:prstGeom prst="rect">
            <a:avLst/>
          </a:prstGeom>
          <a:noFill/>
          <a:ln>
            <a:solidFill>
              <a:srgbClr val="0067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ru-RU" sz="1013" dirty="0">
              <a:solidFill>
                <a:srgbClr val="002060"/>
              </a:solidFill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C09D4166-688A-4D10-BC4B-888997BB19A7}"/>
              </a:ext>
            </a:extLst>
          </p:cNvPr>
          <p:cNvSpPr/>
          <p:nvPr/>
        </p:nvSpPr>
        <p:spPr>
          <a:xfrm>
            <a:off x="444049" y="957495"/>
            <a:ext cx="104892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 ОБУЧЕНИЯ: ТРАДИЦИОННЫЙ</a:t>
            </a: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УХУДШЕНИЯ ЭПИДСИТУАЦИИ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ПЕРЕХОД НА ДИСТАНЦИОННОЕ ОБУЧЕНИЕ – 100%,</a:t>
            </a:r>
          </a:p>
          <a:p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КОМБИНИРОВАННЫЙ ФОРМАТ – 3+3 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(ОСНОВНЫЕ ПРЕДМЕТЫ В ШКОЛЕ, ПРЕДМЕТЫ ВАРИАТИВНОГО КОМПОНЕНТА, МУЗЫКА, ХУДОЖЕСТВЕННЫЙ ТРУД, САМОПОЗНАНИЕ </a:t>
            </a:r>
          </a:p>
          <a:p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Т.Д. – ДИСТАНЦИОННО)</a:t>
            </a:r>
            <a:endParaRPr lang="ru-RU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3" descr="C:\Users\User\Desktop\555\Без названия.jpg">
            <a:extLst>
              <a:ext uri="{FF2B5EF4-FFF2-40B4-BE49-F238E27FC236}">
                <a16:creationId xmlns:a16="http://schemas.microsoft.com/office/drawing/2014/main" id="{4566C9AA-36C1-46C2-A422-3C101A920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17" y="2610085"/>
            <a:ext cx="696760" cy="64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CB546E36-4996-4B83-92DF-67A4C850107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9601" t="53786" r="38563" b="14522"/>
          <a:stretch/>
        </p:blipFill>
        <p:spPr>
          <a:xfrm>
            <a:off x="7767959" y="2582384"/>
            <a:ext cx="1118468" cy="689204"/>
          </a:xfrm>
          <a:prstGeom prst="rect">
            <a:avLst/>
          </a:prstGeom>
        </p:spPr>
      </p:pic>
      <p:pic>
        <p:nvPicPr>
          <p:cNvPr id="64" name="Picture 4" descr="C:\Users\User\Desktop\555\Zoom-Pro-Annually-2-1.jpg">
            <a:extLst>
              <a:ext uri="{FF2B5EF4-FFF2-40B4-BE49-F238E27FC236}">
                <a16:creationId xmlns:a16="http://schemas.microsoft.com/office/drawing/2014/main" id="{82B392ED-3165-46F5-B44B-49DB427BE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113" y="2652837"/>
            <a:ext cx="1031377" cy="69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5" descr="C:\Users\User\Desktop\555\images.jpg">
            <a:extLst>
              <a:ext uri="{FF2B5EF4-FFF2-40B4-BE49-F238E27FC236}">
                <a16:creationId xmlns:a16="http://schemas.microsoft.com/office/drawing/2014/main" id="{398C9A32-6C6B-4DFB-9F4B-E4C5094A2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149" y="2610085"/>
            <a:ext cx="1121471" cy="69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C:\Users\User\Desktop\555\unnamed-3-2.jpg">
            <a:extLst>
              <a:ext uri="{FF2B5EF4-FFF2-40B4-BE49-F238E27FC236}">
                <a16:creationId xmlns:a16="http://schemas.microsoft.com/office/drawing/2014/main" id="{CBA34C9E-D8FD-4989-A217-1CFBEAD04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951" y="2597298"/>
            <a:ext cx="1080120" cy="65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99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37AB501-C566-44DF-9194-79AF1B8D097B}"/>
              </a:ext>
            </a:extLst>
          </p:cNvPr>
          <p:cNvSpPr/>
          <p:nvPr/>
        </p:nvSpPr>
        <p:spPr>
          <a:xfrm>
            <a:off x="495300" y="5127850"/>
            <a:ext cx="11201400" cy="1002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СОХРАНЯЕТСЯ ТРЕБОВАНИЯ К ШКОЛЬНОЙ ФОРМЕ, ПРИ ЭТОМ РАЗРЕШАЕТСЯ ПОСЕЩЕНИЕ ШКОЛЫ В УДОБНОЙ ОДЕЖДЕ КЛАССИЧЕСКОГО СТИЛЯ</a:t>
            </a: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id="{DE7F3787-CD1E-42F3-893D-D8D2BDB4752A}"/>
              </a:ext>
            </a:extLst>
          </p:cNvPr>
          <p:cNvSpPr txBox="1">
            <a:spLocks/>
          </p:cNvSpPr>
          <p:nvPr/>
        </p:nvSpPr>
        <p:spPr>
          <a:xfrm>
            <a:off x="929440" y="95509"/>
            <a:ext cx="9144000" cy="610482"/>
          </a:xfrm>
          <a:prstGeom prst="rect">
            <a:avLst/>
          </a:prstGeom>
          <a:noFill/>
        </p:spPr>
        <p:txBody>
          <a:bodyPr vert="horz" lIns="88403" tIns="44201" rIns="88403" bIns="44201" rtlCol="0" anchor="ctr">
            <a:noAutofit/>
          </a:bodyPr>
          <a:lstStyle>
            <a:defPPr>
              <a:defRPr lang="kk-KZ"/>
            </a:defPPr>
            <a:lvl1pPr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ker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350" dirty="0">
                <a:solidFill>
                  <a:srgbClr val="0070C0"/>
                </a:solidFill>
              </a:rPr>
              <a:t>КГУ «УПРАВЛЕНИЕ ОБРАЗОВАНИЯ АКИМАТА СЕВЕРО-КАЗАХСТАНСКОЙ ОБЛАСТИ» 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361" y="95509"/>
            <a:ext cx="456119" cy="49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56E7AB4-70BB-4ADB-856D-96343D5CB75C}"/>
              </a:ext>
            </a:extLst>
          </p:cNvPr>
          <p:cNvSpPr/>
          <p:nvPr/>
        </p:nvSpPr>
        <p:spPr>
          <a:xfrm>
            <a:off x="536331" y="1055728"/>
            <a:ext cx="11201400" cy="32827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</a:rPr>
              <a:t>         МЕРОПРИЯТИЯ ПОСВЯЩЕННЫЕ 30-ЛЕТИЮ НЕЗАВИСИМОСТИ РЕСПУБЛИКИ КАЗАХСТАН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         ФОРМАТ ПРОВЕДЕНИЯ:</a:t>
            </a:r>
          </a:p>
          <a:p>
            <a:r>
              <a:rPr lang="ru-RU" sz="2200" b="1" i="1" dirty="0">
                <a:solidFill>
                  <a:srgbClr val="002060"/>
                </a:solidFill>
              </a:rPr>
              <a:t>    Линейка на открытом воздухе на территории школы 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002060"/>
                </a:solidFill>
              </a:rPr>
              <a:t>    для обучающихся 1-ых классов всех школ: </a:t>
            </a:r>
            <a:r>
              <a:rPr lang="ru-RU" sz="2200" b="1" i="1" dirty="0">
                <a:solidFill>
                  <a:srgbClr val="002060"/>
                </a:solidFill>
              </a:rPr>
              <a:t>с вручением </a:t>
            </a:r>
            <a:r>
              <a:rPr lang="kk-KZ" sz="2200" b="1" i="1" dirty="0">
                <a:solidFill>
                  <a:srgbClr val="002060"/>
                </a:solidFill>
              </a:rPr>
              <a:t>Әліппе/</a:t>
            </a:r>
            <a:r>
              <a:rPr lang="ru-RU" sz="2200" b="1" i="1" dirty="0">
                <a:solidFill>
                  <a:srgbClr val="002060"/>
                </a:solidFill>
              </a:rPr>
              <a:t>Букваря</a:t>
            </a:r>
          </a:p>
          <a:p>
            <a:endParaRPr lang="ru-RU" sz="2200" b="1" i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   </a:t>
            </a:r>
            <a:r>
              <a:rPr lang="ru-RU" sz="2200" b="1" i="1" dirty="0">
                <a:solidFill>
                  <a:srgbClr val="002060"/>
                </a:solidFill>
              </a:rPr>
              <a:t>Урок – классный час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002060"/>
                </a:solidFill>
              </a:rPr>
              <a:t>для обучающихся 2 – 11 классов – в закрепленных кабинетах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1F68886-C8B4-4E3E-A26D-F646D02E4CC4}"/>
              </a:ext>
            </a:extLst>
          </p:cNvPr>
          <p:cNvSpPr/>
          <p:nvPr/>
        </p:nvSpPr>
        <p:spPr>
          <a:xfrm>
            <a:off x="1134206" y="826931"/>
            <a:ext cx="3771901" cy="404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ТОРЖЕСТВЕННЫЕ МЕРОПРИЯТИЯ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2C3651B-017E-4028-BE25-6F3632E1259E}"/>
              </a:ext>
            </a:extLst>
          </p:cNvPr>
          <p:cNvSpPr/>
          <p:nvPr/>
        </p:nvSpPr>
        <p:spPr>
          <a:xfrm>
            <a:off x="1222129" y="4925626"/>
            <a:ext cx="2259623" cy="404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ШКОЛЬНАЯ ФОРМА</a:t>
            </a:r>
          </a:p>
        </p:txBody>
      </p:sp>
    </p:spTree>
    <p:extLst>
      <p:ext uri="{BB962C8B-B14F-4D97-AF65-F5344CB8AC3E}">
        <p14:creationId xmlns:p14="http://schemas.microsoft.com/office/powerpoint/2010/main" val="720390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37AB501-C566-44DF-9194-79AF1B8D097B}"/>
              </a:ext>
            </a:extLst>
          </p:cNvPr>
          <p:cNvSpPr/>
          <p:nvPr/>
        </p:nvSpPr>
        <p:spPr>
          <a:xfrm>
            <a:off x="911856" y="1073928"/>
            <a:ext cx="10667613" cy="19945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В НАЧАЛЕ 2021 – 2022 УЧЕБНОГО ГОДА РЕКОМЕНДУЕТСЯ ПРОВЕСТИ АДМИНИСТРАТИВНЫЙ КОНТРОЛЬНЫЙ СРЕЗ ЗНАНИЙ ОБУЧАЮЩИХСЯ ПО ВСЕМ ОСНОВНЫМ ПРЕДМЕТАМ.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ПО ИТОГАМ СРЕЗА РАЗРАБОТАТЬ ИНДИВИДУАЛЬНЫЕ ПЛАНЫ РАБОТЫ ШКОЛЫ, КАЖДОГО ПЕДАГОГА ПО ВОСПОЛНЕНИЮ ПРОБЕЛОВ В ЗНАНИЯХ.</a:t>
            </a: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id="{DE7F3787-CD1E-42F3-893D-D8D2BDB4752A}"/>
              </a:ext>
            </a:extLst>
          </p:cNvPr>
          <p:cNvSpPr txBox="1">
            <a:spLocks/>
          </p:cNvSpPr>
          <p:nvPr/>
        </p:nvSpPr>
        <p:spPr>
          <a:xfrm>
            <a:off x="929440" y="95509"/>
            <a:ext cx="9144000" cy="610482"/>
          </a:xfrm>
          <a:prstGeom prst="rect">
            <a:avLst/>
          </a:prstGeom>
          <a:noFill/>
        </p:spPr>
        <p:txBody>
          <a:bodyPr vert="horz" lIns="88403" tIns="44201" rIns="88403" bIns="44201" rtlCol="0" anchor="ctr">
            <a:noAutofit/>
          </a:bodyPr>
          <a:lstStyle>
            <a:defPPr>
              <a:defRPr lang="kk-KZ"/>
            </a:defPPr>
            <a:lvl1pPr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ker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350" dirty="0">
                <a:solidFill>
                  <a:srgbClr val="0070C0"/>
                </a:solidFill>
              </a:rPr>
              <a:t>КГУ «УПРАВЛЕНИЕ ОБРАЗОВАНИЯ АКИМАТА СЕВЕРО-КАЗАХСТАНСКОЙ ОБЛАСТИ» 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361" y="95509"/>
            <a:ext cx="456119" cy="49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56E7AB4-70BB-4ADB-856D-96343D5CB75C}"/>
              </a:ext>
            </a:extLst>
          </p:cNvPr>
          <p:cNvSpPr/>
          <p:nvPr/>
        </p:nvSpPr>
        <p:spPr>
          <a:xfrm>
            <a:off x="909311" y="3552477"/>
            <a:ext cx="10667613" cy="23732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1" rtlCol="0" anchor="ctr"/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КОРРЕКТИРОВКА УЧЕБНЫХ ПРОГРАММ С УВЕЛИЧЕНИЕМ ЧАСОВ НА ПРОШЛОГОДНИЕ СЛОЖНЫЕ ТЕМЫ,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ОПТИМИЗАЦИЯ ОБУЧАЮЩИХ ЦЕЛЕЙ,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ИНТЕГРАЦИЯ УЧЕБНЫХ ТЕМ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ДОПОЛНИТЕЛЬНЫЕ ЗАНЯТИЯ СО СЛАБОУСПЕВАЮЩИМИ ДЕТЬМИ,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ОБЕСПЕЧЕНИЕ ПСИХОЛОГИЧЕСКОЙ АДАПТАЦИИ ПЕРВОКЛАССНИКОВ И УЯЗВИМЫХ ДЕТЕЙ,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ИСПОЛЬЗОВАНИЕ СИСТЕМЫ ДИСТАНЦИОННОГО ОБУЧЕНИЯ ДЛЯ САМОСТОЯТЕЛЬНЫХ ЗАНЯТИЙ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1F68886-C8B4-4E3E-A26D-F646D02E4CC4}"/>
              </a:ext>
            </a:extLst>
          </p:cNvPr>
          <p:cNvSpPr/>
          <p:nvPr/>
        </p:nvSpPr>
        <p:spPr>
          <a:xfrm>
            <a:off x="1667993" y="3350253"/>
            <a:ext cx="3771901" cy="404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АДАПТАЦИЯ УЧЕБНОГО ПРОЦЕССА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2C3651B-017E-4028-BE25-6F3632E1259E}"/>
              </a:ext>
            </a:extLst>
          </p:cNvPr>
          <p:cNvSpPr/>
          <p:nvPr/>
        </p:nvSpPr>
        <p:spPr>
          <a:xfrm>
            <a:off x="1556237" y="854351"/>
            <a:ext cx="4378571" cy="404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ВЫЯВЛЕНИЕ КАЧЕСТВА ОБУЧЕННОСТИ</a:t>
            </a:r>
          </a:p>
        </p:txBody>
      </p:sp>
    </p:spTree>
    <p:extLst>
      <p:ext uri="{BB962C8B-B14F-4D97-AF65-F5344CB8AC3E}">
        <p14:creationId xmlns:p14="http://schemas.microsoft.com/office/powerpoint/2010/main" val="3275251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F3787-CD1E-42F3-893D-D8D2BDB4752A}"/>
              </a:ext>
            </a:extLst>
          </p:cNvPr>
          <p:cNvSpPr txBox="1">
            <a:spLocks/>
          </p:cNvSpPr>
          <p:nvPr/>
        </p:nvSpPr>
        <p:spPr>
          <a:xfrm>
            <a:off x="1651288" y="70083"/>
            <a:ext cx="9144000" cy="610482"/>
          </a:xfrm>
          <a:prstGeom prst="rect">
            <a:avLst/>
          </a:prstGeom>
          <a:noFill/>
        </p:spPr>
        <p:txBody>
          <a:bodyPr vert="horz" lIns="88403" tIns="44201" rIns="88403" bIns="44201" rtlCol="0" anchor="ctr">
            <a:noAutofit/>
          </a:bodyPr>
          <a:lstStyle>
            <a:defPPr>
              <a:defRPr lang="kk-KZ"/>
            </a:defPPr>
            <a:lvl1pPr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ker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350" dirty="0">
                <a:solidFill>
                  <a:srgbClr val="0070C0"/>
                </a:solidFill>
              </a:rPr>
              <a:t>КГУ «УПРАВЛЕНИЕ ОБРАЗОВАНИЯ АКИМАТА СЕВЕРО-КАЗАХСТАНСКОЙ ОБЛАСТИ» </a:t>
            </a:r>
          </a:p>
        </p:txBody>
      </p:sp>
      <p:grpSp>
        <p:nvGrpSpPr>
          <p:cNvPr id="3" name="原创设计师QQ598969553      _5">
            <a:extLst>
              <a:ext uri="{FF2B5EF4-FFF2-40B4-BE49-F238E27FC236}">
                <a16:creationId xmlns:a16="http://schemas.microsoft.com/office/drawing/2014/main" id="{55D04BFD-07FF-4E3D-9998-7311CAC86890}"/>
              </a:ext>
            </a:extLst>
          </p:cNvPr>
          <p:cNvGrpSpPr/>
          <p:nvPr/>
        </p:nvGrpSpPr>
        <p:grpSpPr>
          <a:xfrm>
            <a:off x="590715" y="976757"/>
            <a:ext cx="833639" cy="646331"/>
            <a:chOff x="4362458" y="5308583"/>
            <a:chExt cx="1023939" cy="1027110"/>
          </a:xfrm>
          <a:solidFill>
            <a:schemeClr val="bg1">
              <a:lumMod val="75000"/>
            </a:schemeClr>
          </a:solidFill>
        </p:grpSpPr>
        <p:sp>
          <p:nvSpPr>
            <p:cNvPr id="4" name="Freeform 29">
              <a:extLst>
                <a:ext uri="{FF2B5EF4-FFF2-40B4-BE49-F238E27FC236}">
                  <a16:creationId xmlns:a16="http://schemas.microsoft.com/office/drawing/2014/main" id="{89006B68-267A-42CE-A5FB-50AA1B68A8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2458" y="5308583"/>
              <a:ext cx="1023939" cy="1027110"/>
            </a:xfrm>
            <a:custGeom>
              <a:avLst/>
              <a:gdLst>
                <a:gd name="T0" fmla="*/ 178 w 356"/>
                <a:gd name="T1" fmla="*/ 0 h 357"/>
                <a:gd name="T2" fmla="*/ 0 w 356"/>
                <a:gd name="T3" fmla="*/ 179 h 357"/>
                <a:gd name="T4" fmla="*/ 178 w 356"/>
                <a:gd name="T5" fmla="*/ 357 h 357"/>
                <a:gd name="T6" fmla="*/ 356 w 356"/>
                <a:gd name="T7" fmla="*/ 179 h 357"/>
                <a:gd name="T8" fmla="*/ 178 w 356"/>
                <a:gd name="T9" fmla="*/ 0 h 357"/>
                <a:gd name="T10" fmla="*/ 276 w 356"/>
                <a:gd name="T11" fmla="*/ 268 h 357"/>
                <a:gd name="T12" fmla="*/ 80 w 356"/>
                <a:gd name="T13" fmla="*/ 268 h 357"/>
                <a:gd name="T14" fmla="*/ 80 w 356"/>
                <a:gd name="T15" fmla="*/ 190 h 357"/>
                <a:gd name="T16" fmla="*/ 148 w 356"/>
                <a:gd name="T17" fmla="*/ 190 h 357"/>
                <a:gd name="T18" fmla="*/ 148 w 356"/>
                <a:gd name="T19" fmla="*/ 210 h 357"/>
                <a:gd name="T20" fmla="*/ 148 w 356"/>
                <a:gd name="T21" fmla="*/ 224 h 357"/>
                <a:gd name="T22" fmla="*/ 208 w 356"/>
                <a:gd name="T23" fmla="*/ 224 h 357"/>
                <a:gd name="T24" fmla="*/ 208 w 356"/>
                <a:gd name="T25" fmla="*/ 224 h 357"/>
                <a:gd name="T26" fmla="*/ 208 w 356"/>
                <a:gd name="T27" fmla="*/ 210 h 357"/>
                <a:gd name="T28" fmla="*/ 208 w 356"/>
                <a:gd name="T29" fmla="*/ 190 h 357"/>
                <a:gd name="T30" fmla="*/ 276 w 356"/>
                <a:gd name="T31" fmla="*/ 190 h 357"/>
                <a:gd name="T32" fmla="*/ 276 w 356"/>
                <a:gd name="T33" fmla="*/ 268 h 357"/>
                <a:gd name="T34" fmla="*/ 276 w 356"/>
                <a:gd name="T35" fmla="*/ 176 h 357"/>
                <a:gd name="T36" fmla="*/ 194 w 356"/>
                <a:gd name="T37" fmla="*/ 176 h 357"/>
                <a:gd name="T38" fmla="*/ 194 w 356"/>
                <a:gd name="T39" fmla="*/ 176 h 357"/>
                <a:gd name="T40" fmla="*/ 194 w 356"/>
                <a:gd name="T41" fmla="*/ 176 h 357"/>
                <a:gd name="T42" fmla="*/ 194 w 356"/>
                <a:gd name="T43" fmla="*/ 210 h 357"/>
                <a:gd name="T44" fmla="*/ 162 w 356"/>
                <a:gd name="T45" fmla="*/ 210 h 357"/>
                <a:gd name="T46" fmla="*/ 162 w 356"/>
                <a:gd name="T47" fmla="*/ 176 h 357"/>
                <a:gd name="T48" fmla="*/ 162 w 356"/>
                <a:gd name="T49" fmla="*/ 176 h 357"/>
                <a:gd name="T50" fmla="*/ 80 w 356"/>
                <a:gd name="T51" fmla="*/ 176 h 357"/>
                <a:gd name="T52" fmla="*/ 80 w 356"/>
                <a:gd name="T53" fmla="*/ 121 h 357"/>
                <a:gd name="T54" fmla="*/ 139 w 356"/>
                <a:gd name="T55" fmla="*/ 121 h 357"/>
                <a:gd name="T56" fmla="*/ 139 w 356"/>
                <a:gd name="T57" fmla="*/ 121 h 357"/>
                <a:gd name="T58" fmla="*/ 139 w 356"/>
                <a:gd name="T59" fmla="*/ 83 h 357"/>
                <a:gd name="T60" fmla="*/ 217 w 356"/>
                <a:gd name="T61" fmla="*/ 83 h 357"/>
                <a:gd name="T62" fmla="*/ 217 w 356"/>
                <a:gd name="T63" fmla="*/ 121 h 357"/>
                <a:gd name="T64" fmla="*/ 217 w 356"/>
                <a:gd name="T65" fmla="*/ 121 h 357"/>
                <a:gd name="T66" fmla="*/ 276 w 356"/>
                <a:gd name="T67" fmla="*/ 121 h 357"/>
                <a:gd name="T68" fmla="*/ 276 w 356"/>
                <a:gd name="T69" fmla="*/ 17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6" h="357">
                  <a:moveTo>
                    <a:pt x="178" y="0"/>
                  </a:moveTo>
                  <a:cubicBezTo>
                    <a:pt x="79" y="0"/>
                    <a:pt x="0" y="80"/>
                    <a:pt x="0" y="179"/>
                  </a:cubicBezTo>
                  <a:cubicBezTo>
                    <a:pt x="0" y="277"/>
                    <a:pt x="79" y="357"/>
                    <a:pt x="178" y="357"/>
                  </a:cubicBezTo>
                  <a:cubicBezTo>
                    <a:pt x="277" y="357"/>
                    <a:pt x="356" y="277"/>
                    <a:pt x="356" y="179"/>
                  </a:cubicBezTo>
                  <a:cubicBezTo>
                    <a:pt x="356" y="80"/>
                    <a:pt x="277" y="0"/>
                    <a:pt x="178" y="0"/>
                  </a:cubicBezTo>
                  <a:close/>
                  <a:moveTo>
                    <a:pt x="276" y="268"/>
                  </a:moveTo>
                  <a:cubicBezTo>
                    <a:pt x="80" y="268"/>
                    <a:pt x="80" y="268"/>
                    <a:pt x="80" y="268"/>
                  </a:cubicBezTo>
                  <a:cubicBezTo>
                    <a:pt x="80" y="190"/>
                    <a:pt x="80" y="190"/>
                    <a:pt x="80" y="190"/>
                  </a:cubicBezTo>
                  <a:cubicBezTo>
                    <a:pt x="148" y="190"/>
                    <a:pt x="148" y="190"/>
                    <a:pt x="148" y="190"/>
                  </a:cubicBezTo>
                  <a:cubicBezTo>
                    <a:pt x="148" y="210"/>
                    <a:pt x="148" y="210"/>
                    <a:pt x="148" y="210"/>
                  </a:cubicBezTo>
                  <a:cubicBezTo>
                    <a:pt x="148" y="224"/>
                    <a:pt x="148" y="224"/>
                    <a:pt x="148" y="224"/>
                  </a:cubicBezTo>
                  <a:cubicBezTo>
                    <a:pt x="208" y="224"/>
                    <a:pt x="208" y="224"/>
                    <a:pt x="208" y="224"/>
                  </a:cubicBezTo>
                  <a:cubicBezTo>
                    <a:pt x="208" y="224"/>
                    <a:pt x="208" y="224"/>
                    <a:pt x="208" y="224"/>
                  </a:cubicBezTo>
                  <a:cubicBezTo>
                    <a:pt x="208" y="210"/>
                    <a:pt x="208" y="210"/>
                    <a:pt x="208" y="210"/>
                  </a:cubicBezTo>
                  <a:cubicBezTo>
                    <a:pt x="208" y="190"/>
                    <a:pt x="208" y="190"/>
                    <a:pt x="208" y="190"/>
                  </a:cubicBezTo>
                  <a:cubicBezTo>
                    <a:pt x="276" y="190"/>
                    <a:pt x="276" y="190"/>
                    <a:pt x="276" y="190"/>
                  </a:cubicBezTo>
                  <a:lnTo>
                    <a:pt x="276" y="268"/>
                  </a:lnTo>
                  <a:close/>
                  <a:moveTo>
                    <a:pt x="276" y="176"/>
                  </a:moveTo>
                  <a:cubicBezTo>
                    <a:pt x="194" y="176"/>
                    <a:pt x="194" y="176"/>
                    <a:pt x="194" y="176"/>
                  </a:cubicBezTo>
                  <a:cubicBezTo>
                    <a:pt x="194" y="176"/>
                    <a:pt x="194" y="176"/>
                    <a:pt x="194" y="176"/>
                  </a:cubicBezTo>
                  <a:cubicBezTo>
                    <a:pt x="194" y="176"/>
                    <a:pt x="194" y="176"/>
                    <a:pt x="194" y="176"/>
                  </a:cubicBezTo>
                  <a:cubicBezTo>
                    <a:pt x="194" y="210"/>
                    <a:pt x="194" y="210"/>
                    <a:pt x="194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21"/>
                    <a:pt x="80" y="121"/>
                    <a:pt x="80" y="121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217" y="83"/>
                    <a:pt x="217" y="83"/>
                    <a:pt x="217" y="83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76" y="121"/>
                    <a:pt x="276" y="121"/>
                    <a:pt x="276" y="121"/>
                  </a:cubicBezTo>
                  <a:lnTo>
                    <a:pt x="276" y="17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51435" tIns="25718" rIns="51435" bIns="25718"/>
            <a:lstStyle/>
            <a:p>
              <a:pPr defTabSz="514292">
                <a:defRPr/>
              </a:pPr>
              <a:endParaRPr lang="id-ID" sz="800"/>
            </a:p>
          </p:txBody>
        </p:sp>
        <p:sp>
          <p:nvSpPr>
            <p:cNvPr id="5" name="Freeform 30">
              <a:extLst>
                <a:ext uri="{FF2B5EF4-FFF2-40B4-BE49-F238E27FC236}">
                  <a16:creationId xmlns:a16="http://schemas.microsoft.com/office/drawing/2014/main" id="{F13C1B3A-E413-4A72-AAAA-47B8D782C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826" y="5618163"/>
              <a:ext cx="103188" cy="38100"/>
            </a:xfrm>
            <a:custGeom>
              <a:avLst/>
              <a:gdLst>
                <a:gd name="T0" fmla="*/ 0 w 65"/>
                <a:gd name="T1" fmla="*/ 0 h 24"/>
                <a:gd name="T2" fmla="*/ 0 w 65"/>
                <a:gd name="T3" fmla="*/ 24 h 24"/>
                <a:gd name="T4" fmla="*/ 0 w 65"/>
                <a:gd name="T5" fmla="*/ 24 h 24"/>
                <a:gd name="T6" fmla="*/ 65 w 65"/>
                <a:gd name="T7" fmla="*/ 24 h 24"/>
                <a:gd name="T8" fmla="*/ 65 w 65"/>
                <a:gd name="T9" fmla="*/ 24 h 24"/>
                <a:gd name="T10" fmla="*/ 65 w 65"/>
                <a:gd name="T11" fmla="*/ 0 h 24"/>
                <a:gd name="T12" fmla="*/ 0 w 6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24">
                  <a:moveTo>
                    <a:pt x="0" y="0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51435" tIns="25718" rIns="51435" bIns="25718"/>
            <a:lstStyle/>
            <a:p>
              <a:pPr defTabSz="514292">
                <a:defRPr/>
              </a:pPr>
              <a:endParaRPr lang="id-ID" sz="8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651288" y="1085610"/>
            <a:ext cx="957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ОРГАНИЗАЦИЯ УЧЕБНОГО ПРОЦЕССА В СООТВЕТСТВИИ С РАБОЧИМИ УЧЕБНЫМИ ПЛАНАМИ</a:t>
            </a:r>
          </a:p>
        </p:txBody>
      </p:sp>
      <p:sp>
        <p:nvSpPr>
          <p:cNvPr id="7" name="Shape 2540"/>
          <p:cNvSpPr/>
          <p:nvPr/>
        </p:nvSpPr>
        <p:spPr>
          <a:xfrm>
            <a:off x="590713" y="1750783"/>
            <a:ext cx="512271" cy="498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0070C0"/>
          </a:solidFill>
          <a:ln w="12700">
            <a:solidFill>
              <a:srgbClr val="0070C0"/>
            </a:solidFill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6672" y="1728751"/>
            <a:ext cx="919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РАБОЧИЕ УЧЕБНЫЕ ПЛАНЫ УТВЕРЖДАЮТСЯ ДИРЕКТОРОМ ШКОЛЫ, СОГЛАСУЮТСЯ С РОО</a:t>
            </a:r>
          </a:p>
        </p:txBody>
      </p:sp>
      <p:sp>
        <p:nvSpPr>
          <p:cNvPr id="9" name="Shape 2540"/>
          <p:cNvSpPr/>
          <p:nvPr/>
        </p:nvSpPr>
        <p:spPr>
          <a:xfrm>
            <a:off x="590713" y="2489219"/>
            <a:ext cx="512271" cy="498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0070C0"/>
          </a:solidFill>
          <a:ln w="12700">
            <a:solidFill>
              <a:srgbClr val="0070C0"/>
            </a:solidFill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6672" y="2435088"/>
            <a:ext cx="9974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СОСТАВЛЕНИЕ РУП НА ОСНОВАНИИ ТИПОВЫХ УЧЕБНЫХ ПЛАНОВ </a:t>
            </a:r>
            <a:r>
              <a:rPr lang="ru-RU" b="1" i="1" dirty="0">
                <a:solidFill>
                  <a:srgbClr val="002060"/>
                </a:solidFill>
              </a:rPr>
              <a:t>(ПРИКАЗ № 500 ОТ 8.11.2012 Г. 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С ИЗМЕНЕНИЯМИ № 215 ОТ 26.03.2021 Г.)</a:t>
            </a:r>
          </a:p>
        </p:txBody>
      </p:sp>
      <p:sp>
        <p:nvSpPr>
          <p:cNvPr id="11" name="Shape 2540"/>
          <p:cNvSpPr/>
          <p:nvPr/>
        </p:nvSpPr>
        <p:spPr>
          <a:xfrm>
            <a:off x="590713" y="3372590"/>
            <a:ext cx="512271" cy="498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0070C0"/>
          </a:solidFill>
          <a:ln w="12700">
            <a:solidFill>
              <a:srgbClr val="0070C0"/>
            </a:solidFill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4304" y="3314917"/>
            <a:ext cx="8990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ИСПОЛЬЗУЕМ ПРИЛОЖЕНИЯ С СОКРАЩЕНИЕМ УЧЕБНОЙ НАГРУЗКИ ДЛЯ ОБЩЕОБРАЗОВАТЕЛЬНЫХ ШКОЛ, ГИМНАЗИЙ И ЛИЦЕЕВ .</a:t>
            </a:r>
          </a:p>
          <a:p>
            <a:r>
              <a:rPr lang="ru-RU" b="1" dirty="0">
                <a:solidFill>
                  <a:srgbClr val="002060"/>
                </a:solidFill>
              </a:rPr>
              <a:t>ПЛАНЫ ДЛЯ СПЕЦИАЛИЗИРОВАННЫХ ШКОЛ БЕЗ ИЗМЕНЕНИЙ</a:t>
            </a:r>
          </a:p>
        </p:txBody>
      </p:sp>
      <p:sp>
        <p:nvSpPr>
          <p:cNvPr id="13" name="Shape 2540"/>
          <p:cNvSpPr/>
          <p:nvPr/>
        </p:nvSpPr>
        <p:spPr>
          <a:xfrm>
            <a:off x="590712" y="4484441"/>
            <a:ext cx="512271" cy="498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0070C0"/>
          </a:solidFill>
          <a:ln w="12700">
            <a:solidFill>
              <a:srgbClr val="0070C0"/>
            </a:solidFill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97976" y="4484441"/>
            <a:ext cx="104285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НАЧАЛЬНАЯ ШКОЛА - ПРИЛОЖЕНИЯ №№ 11, 12, 14,15, </a:t>
            </a:r>
          </a:p>
          <a:p>
            <a:r>
              <a:rPr lang="ru-RU" b="1" dirty="0">
                <a:solidFill>
                  <a:srgbClr val="FF0000"/>
                </a:solidFill>
              </a:rPr>
              <a:t>! </a:t>
            </a:r>
            <a:r>
              <a:rPr lang="ru-RU" b="1" i="1" dirty="0">
                <a:solidFill>
                  <a:srgbClr val="FF0000"/>
                </a:solidFill>
              </a:rPr>
              <a:t>Для лицеев нет ТУП НШ, используют приложения общеобразовательной школы и добавляют лицейский компонент в соответствии с приказом МОН РК № 375 от 17.09.2013 г. </a:t>
            </a:r>
          </a:p>
          <a:p>
            <a:r>
              <a:rPr lang="ru-RU" b="1" dirty="0">
                <a:solidFill>
                  <a:srgbClr val="002060"/>
                </a:solidFill>
              </a:rPr>
              <a:t>ОСНОВНАЯ ШКОЛА – ПРИЛОЖЕНИЯ №№ 16,17,19,20</a:t>
            </a:r>
          </a:p>
          <a:p>
            <a:r>
              <a:rPr lang="ru-RU" b="1" dirty="0">
                <a:solidFill>
                  <a:srgbClr val="002060"/>
                </a:solidFill>
              </a:rPr>
              <a:t>СРЕДНЯЯ ШКОЛА – ПРИЛОЖЕНИЕ №№ 21-24,27-30</a:t>
            </a:r>
          </a:p>
          <a:p>
            <a:r>
              <a:rPr lang="ru-RU" b="1" dirty="0">
                <a:solidFill>
                  <a:srgbClr val="002060"/>
                </a:solidFill>
              </a:rPr>
              <a:t>СПЕЦИАЛИЗИРОВАННЫЕ ШКОЛЫ – ПРИЛОЖЕНИЕ №№ 61 – 92, в т.ч. для БИЛ и музыкальных школ</a:t>
            </a:r>
          </a:p>
          <a:p>
            <a:r>
              <a:rPr lang="ru-RU" b="1" dirty="0">
                <a:solidFill>
                  <a:srgbClr val="002060"/>
                </a:solidFill>
              </a:rPr>
              <a:t>СПЕЦИАЛЬНЫЕ ШКОЛЫ – ПРИЛОЖЕНИЯ №№ 4-5, 9-10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9E7E1A-E5C4-461C-8EEF-C14AFBBE44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361" y="95509"/>
            <a:ext cx="456119" cy="49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444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F3787-CD1E-42F3-893D-D8D2BDB4752A}"/>
              </a:ext>
            </a:extLst>
          </p:cNvPr>
          <p:cNvSpPr txBox="1">
            <a:spLocks/>
          </p:cNvSpPr>
          <p:nvPr/>
        </p:nvSpPr>
        <p:spPr>
          <a:xfrm>
            <a:off x="1651288" y="70083"/>
            <a:ext cx="9144000" cy="610482"/>
          </a:xfrm>
          <a:prstGeom prst="rect">
            <a:avLst/>
          </a:prstGeom>
          <a:noFill/>
        </p:spPr>
        <p:txBody>
          <a:bodyPr vert="horz" lIns="88403" tIns="44201" rIns="88403" bIns="44201" rtlCol="0" anchor="ctr">
            <a:noAutofit/>
          </a:bodyPr>
          <a:lstStyle>
            <a:defPPr>
              <a:defRPr lang="kk-KZ"/>
            </a:defPPr>
            <a:lvl1pPr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ker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350" dirty="0">
                <a:solidFill>
                  <a:srgbClr val="0070C0"/>
                </a:solidFill>
              </a:rPr>
              <a:t>КГУ «УПРАВЛЕНИЕ ОБРАЗОВАНИЯ АКИМАТА СЕВЕРО-КАЗАХСТАНСКОЙ ОБЛАСТИ»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9E7E1A-E5C4-461C-8EEF-C14AFBBE44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361" y="95509"/>
            <a:ext cx="456119" cy="49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8F4C4EFE-03AA-4ADB-AAA1-7FC91DA4B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977158"/>
              </p:ext>
            </p:extLst>
          </p:nvPr>
        </p:nvGraphicFramePr>
        <p:xfrm>
          <a:off x="177399" y="1325366"/>
          <a:ext cx="6858000" cy="542689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99608">
                  <a:extLst>
                    <a:ext uri="{9D8B030D-6E8A-4147-A177-3AD203B41FA5}">
                      <a16:colId xmlns:a16="http://schemas.microsoft.com/office/drawing/2014/main" val="4246221304"/>
                    </a:ext>
                  </a:extLst>
                </a:gridCol>
                <a:gridCol w="2751993">
                  <a:extLst>
                    <a:ext uri="{9D8B030D-6E8A-4147-A177-3AD203B41FA5}">
                      <a16:colId xmlns:a16="http://schemas.microsoft.com/office/drawing/2014/main" val="1233086636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793878651"/>
                    </a:ext>
                  </a:extLst>
                </a:gridCol>
                <a:gridCol w="1151792">
                  <a:extLst>
                    <a:ext uri="{9D8B030D-6E8A-4147-A177-3AD203B41FA5}">
                      <a16:colId xmlns:a16="http://schemas.microsoft.com/office/drawing/2014/main" val="3211790745"/>
                    </a:ext>
                  </a:extLst>
                </a:gridCol>
                <a:gridCol w="643392">
                  <a:extLst>
                    <a:ext uri="{9D8B030D-6E8A-4147-A177-3AD203B41FA5}">
                      <a16:colId xmlns:a16="http://schemas.microsoft.com/office/drawing/2014/main" val="373084228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034551055"/>
                    </a:ext>
                  </a:extLst>
                </a:gridCol>
              </a:tblGrid>
              <a:tr h="43510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Образовательные области и учебные предметы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spc="10" dirty="0">
                          <a:effectLst/>
                        </a:rPr>
                        <a:t>Количество часов в неделю по классам</a:t>
                      </a:r>
                      <a:endParaRPr lang="ru-RU" dirty="0"/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298246"/>
                  </a:ext>
                </a:extLst>
              </a:tr>
              <a:tr h="2294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384168"/>
                  </a:ext>
                </a:extLst>
              </a:tr>
              <a:tr h="229456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Инвариантный компонент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632844"/>
                  </a:ext>
                </a:extLst>
              </a:tr>
              <a:tr h="448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 err="1">
                          <a:effectLst/>
                        </a:rPr>
                        <a:t>Әліппе</a:t>
                      </a:r>
                      <a:r>
                        <a:rPr lang="ru-RU" sz="1400" spc="10" dirty="0">
                          <a:effectLst/>
                        </a:rPr>
                        <a:t>, </a:t>
                      </a:r>
                      <a:r>
                        <a:rPr lang="ru-RU" sz="1400" spc="10" dirty="0" err="1">
                          <a:effectLst/>
                        </a:rPr>
                        <a:t>Сауат</a:t>
                      </a:r>
                      <a:r>
                        <a:rPr lang="ru-RU" sz="1400" spc="10" dirty="0">
                          <a:effectLst/>
                        </a:rPr>
                        <a:t> </a:t>
                      </a:r>
                      <a:r>
                        <a:rPr lang="ru-RU" sz="1400" spc="10" dirty="0" err="1">
                          <a:effectLst/>
                        </a:rPr>
                        <a:t>ашу</a:t>
                      </a:r>
                      <a:r>
                        <a:rPr lang="ru-RU" sz="1400" spc="10" dirty="0">
                          <a:effectLst/>
                        </a:rPr>
                        <a:t>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Букварь, обучение грамоте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133900"/>
                  </a:ext>
                </a:extLst>
              </a:tr>
              <a:tr h="448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Казахский язык/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875556"/>
                  </a:ext>
                </a:extLst>
              </a:tr>
              <a:tr h="290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Литературное чтение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671858"/>
                  </a:ext>
                </a:extLst>
              </a:tr>
              <a:tr h="448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Русский язык (Я2)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Казахский язык (Я2)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2/</a:t>
                      </a:r>
                      <a:r>
                        <a:rPr lang="ru-RU" sz="1400" spc="1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2/</a:t>
                      </a:r>
                      <a:r>
                        <a:rPr lang="ru-RU" sz="1400" spc="1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365650"/>
                  </a:ext>
                </a:extLst>
              </a:tr>
              <a:tr h="2294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Иностранный язык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777029"/>
                  </a:ext>
                </a:extLst>
              </a:tr>
              <a:tr h="323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Математика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65913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Цифровая грамотность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0,5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7325172"/>
                  </a:ext>
                </a:extLst>
              </a:tr>
              <a:tr h="2294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Естествознание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920532"/>
                  </a:ext>
                </a:extLst>
              </a:tr>
              <a:tr h="290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Познание мира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19713"/>
                  </a:ext>
                </a:extLst>
              </a:tr>
              <a:tr h="282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Самопознание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437125"/>
                  </a:ext>
                </a:extLst>
              </a:tr>
              <a:tr h="2294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11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Музыка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257396"/>
                  </a:ext>
                </a:extLst>
              </a:tr>
              <a:tr h="3025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Художественный труд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09971"/>
                  </a:ext>
                </a:extLst>
              </a:tr>
              <a:tr h="3336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13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Физическая культура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753967"/>
                  </a:ext>
                </a:extLst>
              </a:tr>
              <a:tr h="29884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Инвариантная учебная нагрузка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21,5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23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24/</a:t>
                      </a:r>
                      <a:r>
                        <a:rPr lang="ru-RU" sz="1400" spc="10" dirty="0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24/</a:t>
                      </a:r>
                      <a:r>
                        <a:rPr lang="ru-RU" sz="1400" spc="10" dirty="0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400018"/>
                  </a:ext>
                </a:extLst>
              </a:tr>
            </a:tbl>
          </a:graphicData>
        </a:graphic>
      </p:graphicFrame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B36FF048-AF33-4FA2-99D0-EB4D56E68B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616853"/>
              </p:ext>
            </p:extLst>
          </p:nvPr>
        </p:nvGraphicFramePr>
        <p:xfrm>
          <a:off x="7236465" y="2686339"/>
          <a:ext cx="4460191" cy="229055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157856">
                  <a:extLst>
                    <a:ext uri="{9D8B030D-6E8A-4147-A177-3AD203B41FA5}">
                      <a16:colId xmlns:a16="http://schemas.microsoft.com/office/drawing/2014/main" val="615968801"/>
                    </a:ext>
                  </a:extLst>
                </a:gridCol>
                <a:gridCol w="503433">
                  <a:extLst>
                    <a:ext uri="{9D8B030D-6E8A-4147-A177-3AD203B41FA5}">
                      <a16:colId xmlns:a16="http://schemas.microsoft.com/office/drawing/2014/main" val="155648535"/>
                    </a:ext>
                  </a:extLst>
                </a:gridCol>
                <a:gridCol w="678095">
                  <a:extLst>
                    <a:ext uri="{9D8B030D-6E8A-4147-A177-3AD203B41FA5}">
                      <a16:colId xmlns:a16="http://schemas.microsoft.com/office/drawing/2014/main" val="3877405104"/>
                    </a:ext>
                  </a:extLst>
                </a:gridCol>
                <a:gridCol w="377442">
                  <a:extLst>
                    <a:ext uri="{9D8B030D-6E8A-4147-A177-3AD203B41FA5}">
                      <a16:colId xmlns:a16="http://schemas.microsoft.com/office/drawing/2014/main" val="2990852285"/>
                    </a:ext>
                  </a:extLst>
                </a:gridCol>
                <a:gridCol w="743365">
                  <a:extLst>
                    <a:ext uri="{9D8B030D-6E8A-4147-A177-3AD203B41FA5}">
                      <a16:colId xmlns:a16="http://schemas.microsoft.com/office/drawing/2014/main" val="4112765078"/>
                    </a:ext>
                  </a:extLst>
                </a:gridCol>
              </a:tblGrid>
              <a:tr h="242132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Вариативный компонент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887582"/>
                  </a:ext>
                </a:extLst>
              </a:tr>
              <a:tr h="3055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Занятия по выбору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1/</a:t>
                      </a:r>
                      <a:r>
                        <a:rPr lang="ru-RU" sz="1400" spc="1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1/</a:t>
                      </a:r>
                      <a:r>
                        <a:rPr lang="ru-RU" sz="1400" spc="1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234882"/>
                  </a:ext>
                </a:extLst>
              </a:tr>
              <a:tr h="5305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Физическая культура: спортивные игры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565817"/>
                  </a:ext>
                </a:extLst>
              </a:tr>
              <a:tr h="5071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Вариативная учебная нагрузка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2/</a:t>
                      </a:r>
                      <a:r>
                        <a:rPr lang="ru-RU" sz="1400" spc="1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2/</a:t>
                      </a:r>
                      <a:r>
                        <a:rPr lang="ru-RU" sz="1400" spc="1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174662"/>
                  </a:ext>
                </a:extLst>
              </a:tr>
              <a:tr h="705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Максимальная учебная нагрузка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22,5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24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26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26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50158"/>
                  </a:ext>
                </a:extLst>
              </a:tr>
            </a:tbl>
          </a:graphicData>
        </a:graphic>
      </p:graphicFrame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210C6537-DA38-4D64-9A39-021B55BE6C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547436"/>
              </p:ext>
            </p:extLst>
          </p:nvPr>
        </p:nvGraphicFramePr>
        <p:xfrm>
          <a:off x="7231871" y="1965369"/>
          <a:ext cx="4460190" cy="7209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4927">
                  <a:extLst>
                    <a:ext uri="{9D8B030D-6E8A-4147-A177-3AD203B41FA5}">
                      <a16:colId xmlns:a16="http://schemas.microsoft.com/office/drawing/2014/main" val="2651645701"/>
                    </a:ext>
                  </a:extLst>
                </a:gridCol>
                <a:gridCol w="1789795">
                  <a:extLst>
                    <a:ext uri="{9D8B030D-6E8A-4147-A177-3AD203B41FA5}">
                      <a16:colId xmlns:a16="http://schemas.microsoft.com/office/drawing/2014/main" val="2626476124"/>
                    </a:ext>
                  </a:extLst>
                </a:gridCol>
                <a:gridCol w="434582">
                  <a:extLst>
                    <a:ext uri="{9D8B030D-6E8A-4147-A177-3AD203B41FA5}">
                      <a16:colId xmlns:a16="http://schemas.microsoft.com/office/drawing/2014/main" val="911493042"/>
                    </a:ext>
                  </a:extLst>
                </a:gridCol>
                <a:gridCol w="749083">
                  <a:extLst>
                    <a:ext uri="{9D8B030D-6E8A-4147-A177-3AD203B41FA5}">
                      <a16:colId xmlns:a16="http://schemas.microsoft.com/office/drawing/2014/main" val="3717064638"/>
                    </a:ext>
                  </a:extLst>
                </a:gridCol>
                <a:gridCol w="418438">
                  <a:extLst>
                    <a:ext uri="{9D8B030D-6E8A-4147-A177-3AD203B41FA5}">
                      <a16:colId xmlns:a16="http://schemas.microsoft.com/office/drawing/2014/main" val="3004460396"/>
                    </a:ext>
                  </a:extLst>
                </a:gridCol>
                <a:gridCol w="743365">
                  <a:extLst>
                    <a:ext uri="{9D8B030D-6E8A-4147-A177-3AD203B41FA5}">
                      <a16:colId xmlns:a16="http://schemas.microsoft.com/office/drawing/2014/main" val="764713942"/>
                    </a:ext>
                  </a:extLst>
                </a:gridCol>
              </a:tblGrid>
              <a:tr h="47364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Образовательные области и учебные предметы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/>
                </a:tc>
                <a:tc gridSpan="4">
                  <a:txBody>
                    <a:bodyPr/>
                    <a:lstStyle/>
                    <a:p>
                      <a:r>
                        <a:rPr lang="ru-RU" sz="1400" spc="10" dirty="0">
                          <a:effectLst/>
                        </a:rPr>
                        <a:t>Количество часов в неделю по классам</a:t>
                      </a:r>
                      <a:endParaRPr lang="ru-RU" dirty="0"/>
                    </a:p>
                  </a:txBody>
                  <a:tcPr marL="17138" marR="17138" marT="10283" marB="1028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341510"/>
                  </a:ext>
                </a:extLst>
              </a:tr>
              <a:tr h="247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/>
                </a:tc>
                <a:extLst>
                  <a:ext uri="{0D108BD9-81ED-4DB2-BD59-A6C34878D82A}">
                    <a16:rowId xmlns:a16="http://schemas.microsoft.com/office/drawing/2014/main" val="3957170314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DE399F84-4538-4C55-ACB3-7BD3AAADB55F}"/>
              </a:ext>
            </a:extLst>
          </p:cNvPr>
          <p:cNvSpPr txBox="1"/>
          <p:nvPr/>
        </p:nvSpPr>
        <p:spPr>
          <a:xfrm>
            <a:off x="177399" y="818300"/>
            <a:ext cx="11192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/>
              <a:t>Типовой учебный план начального образования для классов с казахским/</a:t>
            </a:r>
            <a:r>
              <a:rPr lang="ru-RU" b="1" i="1" dirty="0">
                <a:solidFill>
                  <a:srgbClr val="FF0000"/>
                </a:solidFill>
              </a:rPr>
              <a:t>русским</a:t>
            </a:r>
            <a:r>
              <a:rPr lang="ru-RU" b="1" i="1" dirty="0"/>
              <a:t> языком обучения</a:t>
            </a:r>
          </a:p>
          <a:p>
            <a:pPr algn="r"/>
            <a:r>
              <a:rPr lang="ru-RU" b="1" i="1" dirty="0"/>
              <a:t>                                                                                                                                      (с сокращением учебной нагрузки)</a:t>
            </a:r>
          </a:p>
          <a:p>
            <a:pPr algn="r"/>
            <a:r>
              <a:rPr lang="ru-RU" b="1" i="1" dirty="0"/>
              <a:t>                                                                                                                                                   Приложение №№ 11,12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63061FB-5F7E-4501-BA18-C6FA90D20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147383"/>
              </p:ext>
            </p:extLst>
          </p:nvPr>
        </p:nvGraphicFramePr>
        <p:xfrm>
          <a:off x="7231871" y="5281183"/>
          <a:ext cx="471687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967">
                  <a:extLst>
                    <a:ext uri="{9D8B030D-6E8A-4147-A177-3AD203B41FA5}">
                      <a16:colId xmlns:a16="http://schemas.microsoft.com/office/drawing/2014/main" val="1256334928"/>
                    </a:ext>
                  </a:extLst>
                </a:gridCol>
                <a:gridCol w="610362">
                  <a:extLst>
                    <a:ext uri="{9D8B030D-6E8A-4147-A177-3AD203B41FA5}">
                      <a16:colId xmlns:a16="http://schemas.microsoft.com/office/drawing/2014/main" val="3363726324"/>
                    </a:ext>
                  </a:extLst>
                </a:gridCol>
                <a:gridCol w="685611">
                  <a:extLst>
                    <a:ext uri="{9D8B030D-6E8A-4147-A177-3AD203B41FA5}">
                      <a16:colId xmlns:a16="http://schemas.microsoft.com/office/drawing/2014/main" val="4075496855"/>
                    </a:ext>
                  </a:extLst>
                </a:gridCol>
                <a:gridCol w="760862">
                  <a:extLst>
                    <a:ext uri="{9D8B030D-6E8A-4147-A177-3AD203B41FA5}">
                      <a16:colId xmlns:a16="http://schemas.microsoft.com/office/drawing/2014/main" val="1297433060"/>
                    </a:ext>
                  </a:extLst>
                </a:gridCol>
                <a:gridCol w="758074">
                  <a:extLst>
                    <a:ext uri="{9D8B030D-6E8A-4147-A177-3AD203B41FA5}">
                      <a16:colId xmlns:a16="http://schemas.microsoft.com/office/drawing/2014/main" val="2356410792"/>
                    </a:ext>
                  </a:extLst>
                </a:gridCol>
              </a:tblGrid>
              <a:tr h="286639">
                <a:tc>
                  <a:txBody>
                    <a:bodyPr/>
                    <a:lstStyle/>
                    <a:p>
                      <a:r>
                        <a:rPr lang="ru-RU" sz="1400" dirty="0"/>
                        <a:t>Инвариант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22,5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24/</a:t>
                      </a:r>
                      <a:r>
                        <a:rPr lang="ru-RU" sz="1300" dirty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26/</a:t>
                      </a:r>
                      <a:r>
                        <a:rPr lang="ru-RU" sz="1300" dirty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26/</a:t>
                      </a:r>
                      <a:r>
                        <a:rPr lang="ru-RU" sz="1300" dirty="0">
                          <a:solidFill>
                            <a:srgbClr val="FF0000"/>
                          </a:solidFill>
                        </a:rPr>
                        <a:t>28</a:t>
                      </a:r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351834"/>
                  </a:ext>
                </a:extLst>
              </a:tr>
              <a:tr h="430615">
                <a:tc>
                  <a:txBody>
                    <a:bodyPr/>
                    <a:lstStyle/>
                    <a:p>
                      <a:r>
                        <a:rPr lang="ru-RU" sz="1400" dirty="0"/>
                        <a:t>максимальная нагрузка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246646"/>
                  </a:ext>
                </a:extLst>
              </a:tr>
              <a:tr h="531937">
                <a:tc>
                  <a:txBody>
                    <a:bodyPr/>
                    <a:lstStyle/>
                    <a:p>
                      <a:r>
                        <a:rPr lang="ru-RU" sz="1400" dirty="0"/>
                        <a:t>Сокращение </a:t>
                      </a:r>
                      <a:r>
                        <a:rPr lang="ru-RU" sz="1100" i="1" dirty="0"/>
                        <a:t>(физическая культура и вариативный компонент)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4981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8D7F2C0-E2A8-41DE-880B-B90256754C34}"/>
              </a:ext>
            </a:extLst>
          </p:cNvPr>
          <p:cNvSpPr txBox="1"/>
          <p:nvPr/>
        </p:nvSpPr>
        <p:spPr>
          <a:xfrm>
            <a:off x="7403133" y="4944373"/>
            <a:ext cx="4117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Обновленное содержание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946063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F3787-CD1E-42F3-893D-D8D2BDB4752A}"/>
              </a:ext>
            </a:extLst>
          </p:cNvPr>
          <p:cNvSpPr txBox="1">
            <a:spLocks/>
          </p:cNvSpPr>
          <p:nvPr/>
        </p:nvSpPr>
        <p:spPr>
          <a:xfrm>
            <a:off x="1651288" y="70083"/>
            <a:ext cx="9144000" cy="610482"/>
          </a:xfrm>
          <a:prstGeom prst="rect">
            <a:avLst/>
          </a:prstGeom>
          <a:noFill/>
        </p:spPr>
        <p:txBody>
          <a:bodyPr vert="horz" lIns="88403" tIns="44201" rIns="88403" bIns="44201" rtlCol="0" anchor="ctr">
            <a:noAutofit/>
          </a:bodyPr>
          <a:lstStyle>
            <a:defPPr>
              <a:defRPr lang="kk-KZ"/>
            </a:defPPr>
            <a:lvl1pPr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ker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350" dirty="0">
                <a:solidFill>
                  <a:srgbClr val="0070C0"/>
                </a:solidFill>
              </a:rPr>
              <a:t>КГУ «УПРАВЛЕНИЕ ОБРАЗОВАНИЯ АКИМАТА СЕВЕРО-КАЗАХСТАНСКОЙ ОБЛАСТИ»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9E7E1A-E5C4-461C-8EEF-C14AFBBE44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361" y="95509"/>
            <a:ext cx="456119" cy="49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8F4C4EFE-03AA-4ADB-AAA1-7FC91DA4B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682581"/>
              </p:ext>
            </p:extLst>
          </p:nvPr>
        </p:nvGraphicFramePr>
        <p:xfrm>
          <a:off x="756066" y="1089784"/>
          <a:ext cx="6858000" cy="101027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99608">
                  <a:extLst>
                    <a:ext uri="{9D8B030D-6E8A-4147-A177-3AD203B41FA5}">
                      <a16:colId xmlns:a16="http://schemas.microsoft.com/office/drawing/2014/main" val="4246221304"/>
                    </a:ext>
                  </a:extLst>
                </a:gridCol>
                <a:gridCol w="2751993">
                  <a:extLst>
                    <a:ext uri="{9D8B030D-6E8A-4147-A177-3AD203B41FA5}">
                      <a16:colId xmlns:a16="http://schemas.microsoft.com/office/drawing/2014/main" val="1233086636"/>
                    </a:ext>
                  </a:extLst>
                </a:gridCol>
                <a:gridCol w="802318">
                  <a:extLst>
                    <a:ext uri="{9D8B030D-6E8A-4147-A177-3AD203B41FA5}">
                      <a16:colId xmlns:a16="http://schemas.microsoft.com/office/drawing/2014/main" val="2793878651"/>
                    </a:ext>
                  </a:extLst>
                </a:gridCol>
                <a:gridCol w="1017689">
                  <a:extLst>
                    <a:ext uri="{9D8B030D-6E8A-4147-A177-3AD203B41FA5}">
                      <a16:colId xmlns:a16="http://schemas.microsoft.com/office/drawing/2014/main" val="976928469"/>
                    </a:ext>
                  </a:extLst>
                </a:gridCol>
                <a:gridCol w="643392">
                  <a:extLst>
                    <a:ext uri="{9D8B030D-6E8A-4147-A177-3AD203B41FA5}">
                      <a16:colId xmlns:a16="http://schemas.microsoft.com/office/drawing/2014/main" val="373084228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034551055"/>
                    </a:ext>
                  </a:extLst>
                </a:gridCol>
              </a:tblGrid>
              <a:tr h="22430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Образовательные области и учебные предметы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spc="10" dirty="0">
                          <a:effectLst/>
                        </a:rPr>
                        <a:t>Количество часов в неделю по классам</a:t>
                      </a:r>
                      <a:endParaRPr lang="ru-RU" dirty="0"/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298246"/>
                  </a:ext>
                </a:extLst>
              </a:tr>
              <a:tr h="2294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384168"/>
                  </a:ext>
                </a:extLst>
              </a:tr>
              <a:tr h="229456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Инвариантный компонент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632844"/>
                  </a:ext>
                </a:extLst>
              </a:tr>
              <a:tr h="29884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Инвариантная учебная нагрузка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21,5/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23/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24/</a:t>
                      </a:r>
                      <a:r>
                        <a:rPr lang="ru-RU" sz="1400" spc="10" dirty="0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24/</a:t>
                      </a:r>
                      <a:r>
                        <a:rPr lang="ru-RU" sz="1400" spc="10" dirty="0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400018"/>
                  </a:ext>
                </a:extLst>
              </a:tr>
            </a:tbl>
          </a:graphicData>
        </a:graphic>
      </p:graphicFrame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B36FF048-AF33-4FA2-99D0-EB4D56E68B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705252"/>
              </p:ext>
            </p:extLst>
          </p:nvPr>
        </p:nvGraphicFramePr>
        <p:xfrm>
          <a:off x="756066" y="2100055"/>
          <a:ext cx="6858000" cy="84613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317924">
                  <a:extLst>
                    <a:ext uri="{9D8B030D-6E8A-4147-A177-3AD203B41FA5}">
                      <a16:colId xmlns:a16="http://schemas.microsoft.com/office/drawing/2014/main" val="615968801"/>
                    </a:ext>
                  </a:extLst>
                </a:gridCol>
                <a:gridCol w="774080">
                  <a:extLst>
                    <a:ext uri="{9D8B030D-6E8A-4147-A177-3AD203B41FA5}">
                      <a16:colId xmlns:a16="http://schemas.microsoft.com/office/drawing/2014/main" val="155648535"/>
                    </a:ext>
                  </a:extLst>
                </a:gridCol>
                <a:gridCol w="1042640">
                  <a:extLst>
                    <a:ext uri="{9D8B030D-6E8A-4147-A177-3AD203B41FA5}">
                      <a16:colId xmlns:a16="http://schemas.microsoft.com/office/drawing/2014/main" val="3877405104"/>
                    </a:ext>
                  </a:extLst>
                </a:gridCol>
                <a:gridCol w="580356">
                  <a:extLst>
                    <a:ext uri="{9D8B030D-6E8A-4147-A177-3AD203B41FA5}">
                      <a16:colId xmlns:a16="http://schemas.microsoft.com/office/drawing/2014/main" val="299085228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112765078"/>
                    </a:ext>
                  </a:extLst>
                </a:gridCol>
              </a:tblGrid>
              <a:tr h="242132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Вариативный компонент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887582"/>
                  </a:ext>
                </a:extLst>
              </a:tr>
              <a:tr h="247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Вариативная учебная нагрузка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12/</a:t>
                      </a:r>
                      <a:r>
                        <a:rPr lang="ru-RU" sz="1400" spc="10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12/</a:t>
                      </a:r>
                      <a:r>
                        <a:rPr lang="ru-RU" sz="1400" spc="10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174662"/>
                  </a:ext>
                </a:extLst>
              </a:tr>
              <a:tr h="3561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Максимальная учебная нагрузка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26,5/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28/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30/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30/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10283" marB="102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50158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DE399F84-4538-4C55-ACB3-7BD3AAADB55F}"/>
              </a:ext>
            </a:extLst>
          </p:cNvPr>
          <p:cNvSpPr txBox="1"/>
          <p:nvPr/>
        </p:nvSpPr>
        <p:spPr>
          <a:xfrm>
            <a:off x="316523" y="697272"/>
            <a:ext cx="11391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/>
              <a:t>Типовой учебный план начального образования для гимназических классов с казахским/</a:t>
            </a:r>
            <a:r>
              <a:rPr lang="ru-RU" b="1" i="1" dirty="0">
                <a:solidFill>
                  <a:srgbClr val="FF0000"/>
                </a:solidFill>
              </a:rPr>
              <a:t>русским</a:t>
            </a:r>
            <a:r>
              <a:rPr lang="ru-RU" b="1" i="1" dirty="0"/>
              <a:t> языком обучения</a:t>
            </a:r>
          </a:p>
          <a:p>
            <a:pPr algn="r"/>
            <a:r>
              <a:rPr lang="ru-RU" b="1" i="1" dirty="0"/>
              <a:t>                                      (с сокращением учебной нагрузки)</a:t>
            </a:r>
          </a:p>
          <a:p>
            <a:pPr algn="r"/>
            <a:r>
              <a:rPr lang="ru-RU" b="1" i="1" dirty="0"/>
              <a:t>                                                                                                                                                   Приложение №№ 14,15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C934A0-D58F-42D7-BEC8-DCA0E13D7293}"/>
              </a:ext>
            </a:extLst>
          </p:cNvPr>
          <p:cNvSpPr/>
          <p:nvPr/>
        </p:nvSpPr>
        <p:spPr>
          <a:xfrm>
            <a:off x="316523" y="3077309"/>
            <a:ext cx="11509957" cy="356088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kk-KZ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азвание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предмета «Информационно-коммуникационные технологии» в начальной школе изменено на «Цифровая грамотность». 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Целью изучения предмета в начальных классах является обеспечение базовыми знаниями, умениями и навыками по вопросам устройства компьютера, представления и обработки информации, работы в сети Интернет, вычислительного мышления, робототехники для эффективного использования современных информационных технологий на практике.</a:t>
            </a:r>
          </a:p>
          <a:p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 2021-2022 учебном году  «</a:t>
            </a:r>
            <a:r>
              <a:rPr lang="kk-KZ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</a:t>
            </a:r>
            <a:r>
              <a:rPr lang="kk-KZ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грамотность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kk-KZ" sz="15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вводится</a:t>
            </a:r>
            <a:r>
              <a:rPr lang="kk-KZ" sz="15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1-классе с 1 </a:t>
            </a:r>
            <a:r>
              <a:rPr lang="kk-KZ" sz="15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января</a:t>
            </a:r>
            <a:r>
              <a:rPr lang="kk-KZ" sz="15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 </a:t>
            </a:r>
            <a:r>
              <a:rPr lang="kk-KZ" sz="15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lang="kk-KZ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k-KZ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т.е</a:t>
            </a:r>
            <a:r>
              <a:rPr lang="kk-KZ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со 2-го </a:t>
            </a:r>
            <a:r>
              <a:rPr lang="kk-KZ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полугодия</a:t>
            </a:r>
            <a:r>
              <a:rPr lang="kk-KZ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учебной нагрузки по предмету </a:t>
            </a:r>
            <a:r>
              <a:rPr lang="kk-KZ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kk-KZ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</a:t>
            </a:r>
            <a:r>
              <a:rPr lang="kk-KZ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грамотность</a:t>
            </a:r>
            <a:r>
              <a:rPr lang="kk-KZ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составляет</a:t>
            </a:r>
            <a:r>
              <a:rPr lang="kk-KZ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 классе 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 в неделю, 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часов 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учебном году;</a:t>
            </a:r>
          </a:p>
          <a:p>
            <a:pPr marL="285750" indent="-285750">
              <a:buFontTx/>
              <a:buChar char="-"/>
            </a:pP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2-ом классе 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час 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неделю 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сентября 2022 года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kk-KZ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классе </a:t>
            </a:r>
            <a:r>
              <a:rPr lang="kk-KZ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 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неделю, </a:t>
            </a:r>
            <a:r>
              <a:rPr lang="kk-KZ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</a:t>
            </a:r>
            <a:r>
              <a:rPr lang="kk-KZ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учебном году;</a:t>
            </a:r>
          </a:p>
          <a:p>
            <a:pPr marL="285750" indent="-285750">
              <a:buFontTx/>
              <a:buChar char="-"/>
            </a:pP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kk-KZ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классе </a:t>
            </a:r>
            <a:r>
              <a:rPr lang="kk-KZ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 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неделю, </a:t>
            </a:r>
            <a:r>
              <a:rPr lang="kk-KZ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</a:t>
            </a:r>
            <a:r>
              <a:rPr lang="kk-KZ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учебном году.</a:t>
            </a:r>
          </a:p>
          <a:p>
            <a:pPr marL="285750" indent="-285750">
              <a:buFontTx/>
              <a:buChar char="-"/>
            </a:pPr>
            <a:endParaRPr lang="ru-RU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Вводится раздел «</a:t>
            </a:r>
            <a:r>
              <a:rPr lang="kk-KZ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Әліппе/</a:t>
            </a:r>
            <a:r>
              <a:rPr lang="kk-KZ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Букварь</a:t>
            </a:r>
            <a:r>
              <a:rPr lang="kk-KZ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</a:t>
            </a:r>
            <a:r>
              <a:rPr lang="kk-KZ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ходит</a:t>
            </a:r>
            <a:r>
              <a:rPr lang="kk-KZ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курс «</a:t>
            </a:r>
            <a:r>
              <a:rPr lang="kk-KZ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</a:t>
            </a:r>
            <a:r>
              <a:rPr lang="kk-KZ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грамоте</a:t>
            </a:r>
            <a:r>
              <a:rPr lang="kk-KZ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учебной нагрузки по предмету «</a:t>
            </a:r>
            <a:r>
              <a:rPr lang="kk-KZ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Әліппе/</a:t>
            </a:r>
            <a:r>
              <a:rPr lang="kk-KZ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Букварь</a:t>
            </a:r>
            <a:r>
              <a:rPr lang="kk-KZ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составляет 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часов в неделю, 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1-м полугодии </a:t>
            </a:r>
            <a:r>
              <a:rPr lang="kk-KZ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 часов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Выделяются два периода (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добукварный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12 часов, букварный – 84 часа). Со 2-го полугодия – обучение грамоте – 6 часов, всего – 102 часа..</a:t>
            </a:r>
          </a:p>
        </p:txBody>
      </p:sp>
    </p:spTree>
    <p:extLst>
      <p:ext uri="{BB962C8B-B14F-4D97-AF65-F5344CB8AC3E}">
        <p14:creationId xmlns:p14="http://schemas.microsoft.com/office/powerpoint/2010/main" val="3747783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728ACF3-507A-4414-82DC-8E0B7BEF2B7E}"/>
              </a:ext>
            </a:extLst>
          </p:cNvPr>
          <p:cNvSpPr/>
          <p:nvPr/>
        </p:nvSpPr>
        <p:spPr>
          <a:xfrm>
            <a:off x="131885" y="808892"/>
            <a:ext cx="11694595" cy="58029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F3787-CD1E-42F3-893D-D8D2BDB4752A}"/>
              </a:ext>
            </a:extLst>
          </p:cNvPr>
          <p:cNvSpPr txBox="1">
            <a:spLocks/>
          </p:cNvSpPr>
          <p:nvPr/>
        </p:nvSpPr>
        <p:spPr>
          <a:xfrm>
            <a:off x="1651288" y="70083"/>
            <a:ext cx="9144000" cy="610482"/>
          </a:xfrm>
          <a:prstGeom prst="rect">
            <a:avLst/>
          </a:prstGeom>
          <a:noFill/>
        </p:spPr>
        <p:txBody>
          <a:bodyPr vert="horz" lIns="88403" tIns="44201" rIns="88403" bIns="44201" rtlCol="0" anchor="ctr">
            <a:noAutofit/>
          </a:bodyPr>
          <a:lstStyle>
            <a:defPPr>
              <a:defRPr lang="kk-KZ"/>
            </a:defPPr>
            <a:lvl1pPr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ker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350" dirty="0">
                <a:solidFill>
                  <a:srgbClr val="0070C0"/>
                </a:solidFill>
              </a:rPr>
              <a:t>КГУ «УПРАВЛЕНИЕ ОБРАЗОВАНИЯ АКИМАТА СЕВЕРО-КАЗАХСТАНСКОЙ ОБЛАСТИ»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9E7E1A-E5C4-461C-8EEF-C14AFBBE44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361" y="95509"/>
            <a:ext cx="456119" cy="49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BB9723A-7218-4E0D-A3D8-B5C4EFD29E8B}"/>
              </a:ext>
            </a:extLst>
          </p:cNvPr>
          <p:cNvSpPr/>
          <p:nvPr/>
        </p:nvSpPr>
        <p:spPr>
          <a:xfrm>
            <a:off x="365520" y="752338"/>
            <a:ext cx="11004841" cy="596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</a:t>
            </a: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учебном году </a:t>
            </a:r>
            <a:r>
              <a:rPr lang="kk-KZ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счет </a:t>
            </a:r>
            <a:r>
              <a:rPr lang="kk-KZ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часов</a:t>
            </a: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вариативного</a:t>
            </a: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компонента</a:t>
            </a: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Типовых</a:t>
            </a: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учебных</a:t>
            </a: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планов</a:t>
            </a: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рекомендуется</a:t>
            </a: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слеующих</a:t>
            </a: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курсов</a:t>
            </a: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выбору</a:t>
            </a: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5-11-х </a:t>
            </a:r>
            <a:r>
              <a:rPr lang="kk-KZ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классах</a:t>
            </a: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kk-KZ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Глобальные</a:t>
            </a: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компетенции</a:t>
            </a: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другие</a:t>
            </a: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курсы </a:t>
            </a:r>
            <a:r>
              <a:rPr lang="kk-KZ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выбору</a:t>
            </a: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kk-KZ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 </a:t>
            </a:r>
            <a:r>
              <a:rPr lang="kk-KZ" sz="2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</a:t>
            </a:r>
            <a:r>
              <a:rPr lang="kk-KZ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kk-KZ" sz="2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неделю</a:t>
            </a:r>
            <a:r>
              <a:rPr lang="kk-KZ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5-м </a:t>
            </a:r>
            <a:r>
              <a:rPr lang="kk-KZ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классе</a:t>
            </a: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kk-KZ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Порядочность</a:t>
            </a: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6-м </a:t>
            </a:r>
            <a:r>
              <a:rPr lang="kk-KZ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классе«Экология</a:t>
            </a: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ru-RU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7-м </a:t>
            </a:r>
            <a:r>
              <a:rPr lang="kk-KZ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классе</a:t>
            </a: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kk-KZ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Критическое</a:t>
            </a: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kk-KZ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эмоциональный</a:t>
            </a: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интеллект»</a:t>
            </a:r>
            <a:endParaRPr lang="ru-RU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8-м </a:t>
            </a:r>
            <a:r>
              <a:rPr lang="kk-KZ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классе</a:t>
            </a: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kk-KZ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Медиаграмотность</a:t>
            </a: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9-м </a:t>
            </a:r>
            <a:r>
              <a:rPr lang="kk-KZ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классе</a:t>
            </a: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kk-KZ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Светскость</a:t>
            </a: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kk-KZ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основы</a:t>
            </a: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религиоведения</a:t>
            </a: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10-х </a:t>
            </a:r>
            <a:r>
              <a:rPr lang="kk-KZ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классах</a:t>
            </a: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теме</a:t>
            </a: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kk-KZ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Основы</a:t>
            </a: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предпринимательства</a:t>
            </a: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kk-KZ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бизнеса</a:t>
            </a:r>
            <a:r>
              <a:rPr lang="kk-K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	</a:t>
            </a:r>
            <a:endParaRPr lang="ru-RU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kk-KZ" sz="2200" dirty="0">
                <a:latin typeface="Times New Roman" panose="02020603050405020304" pitchFamily="18" charset="0"/>
              </a:rPr>
              <a:t>В </a:t>
            </a:r>
            <a:r>
              <a:rPr lang="kk-KZ" sz="2200" dirty="0" err="1">
                <a:latin typeface="Times New Roman" panose="02020603050405020304" pitchFamily="18" charset="0"/>
              </a:rPr>
              <a:t>учебную</a:t>
            </a:r>
            <a:r>
              <a:rPr lang="kk-KZ" sz="2200" dirty="0">
                <a:latin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</a:rPr>
              <a:t>программу</a:t>
            </a:r>
            <a:r>
              <a:rPr lang="kk-KZ" sz="2200" dirty="0">
                <a:latin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</a:rPr>
              <a:t>по</a:t>
            </a:r>
            <a:r>
              <a:rPr lang="kk-KZ" sz="2200" dirty="0">
                <a:latin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</a:rPr>
              <a:t>предмету</a:t>
            </a:r>
            <a:r>
              <a:rPr lang="kk-KZ" sz="2200" dirty="0">
                <a:latin typeface="Times New Roman" panose="02020603050405020304" pitchFamily="18" charset="0"/>
              </a:rPr>
              <a:t> </a:t>
            </a:r>
            <a:r>
              <a:rPr lang="kk-KZ" sz="2200" b="1" u="sng" dirty="0">
                <a:latin typeface="Times New Roman" panose="02020603050405020304" pitchFamily="18" charset="0"/>
              </a:rPr>
              <a:t>«</a:t>
            </a:r>
            <a:r>
              <a:rPr lang="ru-RU" sz="2200" b="1" u="sng" dirty="0">
                <a:latin typeface="Times New Roman" panose="02020603050405020304" pitchFamily="18" charset="0"/>
              </a:rPr>
              <a:t>Музыка</a:t>
            </a:r>
            <a:r>
              <a:rPr lang="kk-KZ" sz="2200" b="1" u="sng" dirty="0">
                <a:latin typeface="Times New Roman" panose="02020603050405020304" pitchFamily="18" charset="0"/>
              </a:rPr>
              <a:t>» в</a:t>
            </a:r>
            <a:r>
              <a:rPr lang="ru-RU" sz="2200" b="1" u="sng" dirty="0">
                <a:latin typeface="Times New Roman" panose="02020603050405020304" pitchFamily="18" charset="0"/>
              </a:rPr>
              <a:t> 6-м классе </a:t>
            </a:r>
            <a:r>
              <a:rPr lang="ru-RU" sz="2200" dirty="0">
                <a:latin typeface="Times New Roman" panose="02020603050405020304" pitchFamily="18" charset="0"/>
              </a:rPr>
              <a:t>вводится</a:t>
            </a:r>
            <a:r>
              <a:rPr lang="kk-KZ" sz="2200" dirty="0">
                <a:latin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</a:rPr>
              <a:t>раздел</a:t>
            </a:r>
            <a:r>
              <a:rPr lang="kk-KZ" sz="2200" dirty="0">
                <a:latin typeface="Times New Roman" panose="02020603050405020304" pitchFamily="18" charset="0"/>
              </a:rPr>
              <a:t>  «Д</a:t>
            </a:r>
            <a:r>
              <a:rPr lang="ru-RU" sz="2200" dirty="0" err="1">
                <a:latin typeface="Times New Roman" panose="02020603050405020304" pitchFamily="18" charset="0"/>
              </a:rPr>
              <a:t>омб</a:t>
            </a:r>
            <a:r>
              <a:rPr lang="kk-KZ" sz="2200" dirty="0">
                <a:latin typeface="Times New Roman" panose="02020603050405020304" pitchFamily="18" charset="0"/>
              </a:rPr>
              <a:t>ы</a:t>
            </a:r>
            <a:r>
              <a:rPr lang="ru-RU" sz="2200" dirty="0" err="1">
                <a:latin typeface="Times New Roman" panose="02020603050405020304" pitchFamily="18" charset="0"/>
              </a:rPr>
              <a:t>ра</a:t>
            </a:r>
            <a:r>
              <a:rPr lang="kk-KZ" sz="2200" dirty="0">
                <a:latin typeface="Times New Roman" panose="02020603050405020304" pitchFamily="18" charset="0"/>
              </a:rPr>
              <a:t>». </a:t>
            </a:r>
            <a:r>
              <a:rPr lang="kk-KZ" sz="2200" dirty="0" err="1">
                <a:latin typeface="Times New Roman" panose="02020603050405020304" pitchFamily="18" charset="0"/>
              </a:rPr>
              <a:t>Начиная</a:t>
            </a:r>
            <a:r>
              <a:rPr lang="kk-KZ" sz="2200" dirty="0">
                <a:latin typeface="Times New Roman" panose="02020603050405020304" pitchFamily="18" charset="0"/>
              </a:rPr>
              <a:t> с 7-го </a:t>
            </a:r>
            <a:r>
              <a:rPr lang="kk-KZ" sz="2200" dirty="0" err="1">
                <a:latin typeface="Times New Roman" panose="02020603050405020304" pitchFamily="18" charset="0"/>
              </a:rPr>
              <a:t>класса</a:t>
            </a:r>
            <a:r>
              <a:rPr lang="kk-KZ" sz="2200" dirty="0">
                <a:latin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</a:rPr>
              <a:t>рекомендуется</a:t>
            </a:r>
            <a:r>
              <a:rPr lang="kk-KZ" sz="2200" dirty="0">
                <a:latin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</a:rPr>
              <a:t>проведение</a:t>
            </a:r>
            <a:r>
              <a:rPr lang="kk-KZ" sz="2200" dirty="0">
                <a:latin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</a:rPr>
              <a:t>курса</a:t>
            </a:r>
            <a:r>
              <a:rPr lang="kk-KZ" sz="2200" dirty="0">
                <a:latin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</a:rPr>
              <a:t>по</a:t>
            </a:r>
            <a:r>
              <a:rPr lang="kk-KZ" sz="2200" dirty="0">
                <a:latin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</a:rPr>
              <a:t>выбору</a:t>
            </a:r>
            <a:r>
              <a:rPr lang="kk-KZ" sz="2200" dirty="0">
                <a:latin typeface="Times New Roman" panose="02020603050405020304" pitchFamily="18" charset="0"/>
              </a:rPr>
              <a:t> «Домбыра» </a:t>
            </a:r>
            <a:r>
              <a:rPr lang="kk-KZ" sz="2200" dirty="0" err="1">
                <a:latin typeface="Times New Roman" panose="02020603050405020304" pitchFamily="18" charset="0"/>
              </a:rPr>
              <a:t>за</a:t>
            </a:r>
            <a:r>
              <a:rPr lang="kk-KZ" sz="2200" dirty="0">
                <a:latin typeface="Times New Roman" panose="02020603050405020304" pitchFamily="18" charset="0"/>
              </a:rPr>
              <a:t> счет </a:t>
            </a:r>
            <a:r>
              <a:rPr lang="kk-KZ" sz="2200" dirty="0" err="1">
                <a:latin typeface="Times New Roman" panose="02020603050405020304" pitchFamily="18" charset="0"/>
              </a:rPr>
              <a:t>часов</a:t>
            </a:r>
            <a:r>
              <a:rPr lang="kk-KZ" sz="2200" dirty="0">
                <a:latin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</a:rPr>
              <a:t>вариативного</a:t>
            </a:r>
            <a:r>
              <a:rPr lang="kk-KZ" sz="2200" dirty="0">
                <a:latin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</a:rPr>
              <a:t>компонента</a:t>
            </a:r>
            <a:r>
              <a:rPr lang="kk-KZ" sz="2200" dirty="0">
                <a:latin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</a:rPr>
              <a:t>Типовых</a:t>
            </a:r>
            <a:r>
              <a:rPr lang="kk-KZ" sz="2200" dirty="0">
                <a:latin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</a:rPr>
              <a:t>учебных</a:t>
            </a:r>
            <a:r>
              <a:rPr lang="kk-KZ" sz="2200" dirty="0">
                <a:latin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</a:rPr>
              <a:t>планов</a:t>
            </a:r>
            <a:r>
              <a:rPr lang="kk-KZ" sz="2200" dirty="0">
                <a:latin typeface="Times New Roman" panose="02020603050405020304" pitchFamily="18" charset="0"/>
              </a:rPr>
              <a:t>. </a:t>
            </a:r>
            <a:endParaRPr lang="ru-RU" sz="2200" dirty="0"/>
          </a:p>
          <a:p>
            <a:pPr indent="450215">
              <a:spcAft>
                <a:spcPts val="0"/>
              </a:spcAft>
            </a:pPr>
            <a:r>
              <a:rPr lang="kk-KZ" sz="2200" dirty="0" err="1">
                <a:latin typeface="Times New Roman" panose="02020603050405020304" pitchFamily="18" charset="0"/>
              </a:rPr>
              <a:t>Один</a:t>
            </a:r>
            <a:r>
              <a:rPr lang="kk-KZ" sz="2200" dirty="0">
                <a:latin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</a:rPr>
              <a:t>час</a:t>
            </a:r>
            <a:r>
              <a:rPr lang="kk-KZ" sz="2200" dirty="0">
                <a:latin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</a:rPr>
              <a:t>учебного</a:t>
            </a:r>
            <a:r>
              <a:rPr lang="kk-KZ" sz="2200" dirty="0">
                <a:latin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</a:rPr>
              <a:t>предмета</a:t>
            </a:r>
            <a:r>
              <a:rPr lang="kk-KZ" sz="2200" dirty="0">
                <a:latin typeface="Times New Roman" panose="02020603050405020304" pitchFamily="18" charset="0"/>
              </a:rPr>
              <a:t> «</a:t>
            </a:r>
            <a:r>
              <a:rPr lang="ru-RU" sz="2200" dirty="0">
                <a:latin typeface="Times New Roman" panose="02020603050405020304" pitchFamily="18" charset="0"/>
              </a:rPr>
              <a:t>Физическая культура» рекомендуется </a:t>
            </a:r>
            <a:r>
              <a:rPr lang="kk-KZ" sz="2200" dirty="0" err="1">
                <a:latin typeface="Times New Roman" panose="02020603050405020304" pitchFamily="18" charset="0"/>
              </a:rPr>
              <a:t>отводить</a:t>
            </a:r>
            <a:r>
              <a:rPr lang="kk-KZ" sz="2200" dirty="0">
                <a:latin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</a:rPr>
              <a:t>на</a:t>
            </a:r>
            <a:r>
              <a:rPr lang="kk-KZ" sz="2200" dirty="0"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</a:rPr>
              <a:t>настольны</a:t>
            </a:r>
            <a:r>
              <a:rPr lang="kk-KZ" sz="2200" dirty="0">
                <a:latin typeface="Times New Roman" panose="02020603050405020304" pitchFamily="18" charset="0"/>
              </a:rPr>
              <a:t>е</a:t>
            </a:r>
            <a:r>
              <a:rPr lang="ru-RU" sz="2200" dirty="0">
                <a:latin typeface="Times New Roman" panose="02020603050405020304" pitchFamily="18" charset="0"/>
              </a:rPr>
              <a:t> игр</a:t>
            </a:r>
            <a:r>
              <a:rPr lang="kk-KZ" sz="2200" dirty="0">
                <a:latin typeface="Times New Roman" panose="02020603050405020304" pitchFamily="18" charset="0"/>
              </a:rPr>
              <a:t>ы</a:t>
            </a:r>
            <a:r>
              <a:rPr lang="ru-RU" sz="2200" dirty="0">
                <a:latin typeface="Times New Roman" panose="02020603050405020304" pitchFamily="18" charset="0"/>
              </a:rPr>
              <a:t> «</a:t>
            </a:r>
            <a:r>
              <a:rPr lang="kk-KZ" sz="2200" dirty="0">
                <a:latin typeface="Times New Roman" panose="02020603050405020304" pitchFamily="18" charset="0"/>
              </a:rPr>
              <a:t>Ш</a:t>
            </a:r>
            <a:r>
              <a:rPr lang="ru-RU" sz="2200" dirty="0" err="1">
                <a:latin typeface="Times New Roman" panose="02020603050405020304" pitchFamily="18" charset="0"/>
              </a:rPr>
              <a:t>ахматы</a:t>
            </a:r>
            <a:r>
              <a:rPr lang="ru-RU" sz="2200" dirty="0">
                <a:latin typeface="Times New Roman" panose="02020603050405020304" pitchFamily="18" charset="0"/>
              </a:rPr>
              <a:t>», «</a:t>
            </a:r>
            <a:r>
              <a:rPr lang="kk-KZ" sz="2200" dirty="0">
                <a:latin typeface="Times New Roman" panose="02020603050405020304" pitchFamily="18" charset="0"/>
              </a:rPr>
              <a:t>Т</a:t>
            </a:r>
            <a:r>
              <a:rPr lang="ru-RU" sz="2200" dirty="0">
                <a:latin typeface="Times New Roman" panose="02020603050405020304" pitchFamily="18" charset="0"/>
              </a:rPr>
              <a:t>о</a:t>
            </a:r>
            <a:r>
              <a:rPr lang="kk-KZ" sz="2200" dirty="0" err="1">
                <a:latin typeface="Times New Roman" panose="02020603050405020304" pitchFamily="18" charset="0"/>
              </a:rPr>
              <a:t>ғызқұмалақ</a:t>
            </a:r>
            <a:r>
              <a:rPr lang="ru-RU" sz="2200" dirty="0">
                <a:latin typeface="Times New Roman" panose="02020603050405020304" pitchFamily="18" charset="0"/>
              </a:rPr>
              <a:t>», </a:t>
            </a:r>
            <a:r>
              <a:rPr lang="kk-KZ" sz="2200" dirty="0">
                <a:latin typeface="Times New Roman" panose="02020603050405020304" pitchFamily="18" charset="0"/>
              </a:rPr>
              <a:t>«Н</a:t>
            </a:r>
            <a:r>
              <a:rPr lang="ru-RU" sz="2200" dirty="0" err="1">
                <a:latin typeface="Times New Roman" panose="02020603050405020304" pitchFamily="18" charset="0"/>
              </a:rPr>
              <a:t>астольный</a:t>
            </a:r>
            <a:r>
              <a:rPr lang="ru-RU" sz="2200" dirty="0">
                <a:latin typeface="Times New Roman" panose="02020603050405020304" pitchFamily="18" charset="0"/>
              </a:rPr>
              <a:t> теннис</a:t>
            </a:r>
            <a:r>
              <a:rPr lang="kk-KZ" sz="2200" dirty="0">
                <a:latin typeface="Times New Roman" panose="02020603050405020304" pitchFamily="18" charset="0"/>
              </a:rPr>
              <a:t>»</a:t>
            </a:r>
            <a:r>
              <a:rPr lang="ru-RU" sz="2200" dirty="0">
                <a:latin typeface="Times New Roman" panose="02020603050405020304" pitchFamily="18" charset="0"/>
              </a:rPr>
              <a:t> и </a:t>
            </a:r>
            <a:r>
              <a:rPr lang="kk-KZ" sz="2200" dirty="0" err="1">
                <a:latin typeface="Times New Roman" panose="02020603050405020304" pitchFamily="18" charset="0"/>
              </a:rPr>
              <a:t>на</a:t>
            </a:r>
            <a:r>
              <a:rPr lang="kk-KZ" sz="2200" dirty="0">
                <a:latin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</a:rPr>
              <a:t>ритмические</a:t>
            </a:r>
            <a:r>
              <a:rPr lang="kk-KZ" sz="2200" dirty="0">
                <a:latin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</a:rPr>
              <a:t>движения</a:t>
            </a:r>
            <a:r>
              <a:rPr lang="kk-KZ" sz="2200" dirty="0">
                <a:latin typeface="Times New Roman" panose="02020603050405020304" pitchFamily="18" charset="0"/>
              </a:rPr>
              <a:t> «</a:t>
            </a:r>
            <a:r>
              <a:rPr lang="kk-KZ" sz="2200" dirty="0" err="1">
                <a:latin typeface="Times New Roman" panose="02020603050405020304" pitchFamily="18" charset="0"/>
              </a:rPr>
              <a:t>Спортивный</a:t>
            </a:r>
            <a:r>
              <a:rPr lang="kk-KZ" sz="2200" dirty="0">
                <a:latin typeface="Times New Roman" panose="02020603050405020304" pitchFamily="18" charset="0"/>
              </a:rPr>
              <a:t> и </a:t>
            </a:r>
            <a:r>
              <a:rPr lang="kk-KZ" sz="2200" dirty="0" err="1">
                <a:latin typeface="Times New Roman" panose="02020603050405020304" pitchFamily="18" charset="0"/>
              </a:rPr>
              <a:t>бальный</a:t>
            </a:r>
            <a:r>
              <a:rPr lang="kk-KZ" sz="2200" dirty="0">
                <a:latin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</a:rPr>
              <a:t>танцы</a:t>
            </a:r>
            <a:r>
              <a:rPr lang="kk-KZ" sz="2200" dirty="0">
                <a:latin typeface="Times New Roman" panose="02020603050405020304" pitchFamily="18" charset="0"/>
              </a:rPr>
              <a:t>». </a:t>
            </a:r>
            <a:r>
              <a:rPr lang="kk-KZ" sz="2200" dirty="0" err="1">
                <a:latin typeface="Times New Roman" panose="02020603050405020304" pitchFamily="18" charset="0"/>
              </a:rPr>
              <a:t>При</a:t>
            </a:r>
            <a:r>
              <a:rPr lang="kk-KZ" sz="2200" dirty="0">
                <a:latin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</a:rPr>
              <a:t>сокращенном</a:t>
            </a:r>
            <a:r>
              <a:rPr lang="kk-KZ" sz="2200" dirty="0">
                <a:latin typeface="Times New Roman" panose="02020603050405020304" pitchFamily="18" charset="0"/>
              </a:rPr>
              <a:t> РУП </a:t>
            </a:r>
            <a:r>
              <a:rPr lang="kk-KZ" sz="2200" dirty="0" err="1">
                <a:latin typeface="Times New Roman" panose="02020603050405020304" pitchFamily="18" charset="0"/>
              </a:rPr>
              <a:t>этот</a:t>
            </a:r>
            <a:r>
              <a:rPr lang="kk-KZ" sz="2200" dirty="0">
                <a:latin typeface="Times New Roman" panose="02020603050405020304" pitchFamily="18" charset="0"/>
              </a:rPr>
              <a:t> 1 </a:t>
            </a:r>
            <a:r>
              <a:rPr lang="kk-KZ" sz="2200" dirty="0" err="1">
                <a:latin typeface="Times New Roman" panose="02020603050405020304" pitchFamily="18" charset="0"/>
              </a:rPr>
              <a:t>час</a:t>
            </a:r>
            <a:r>
              <a:rPr lang="kk-KZ" sz="2200" dirty="0">
                <a:latin typeface="Times New Roman" panose="02020603050405020304" pitchFamily="18" charset="0"/>
              </a:rPr>
              <a:t> в </a:t>
            </a:r>
            <a:r>
              <a:rPr lang="kk-KZ" sz="2200" dirty="0" err="1">
                <a:latin typeface="Times New Roman" panose="02020603050405020304" pitchFamily="18" charset="0"/>
              </a:rPr>
              <a:t>вариативном</a:t>
            </a:r>
            <a:r>
              <a:rPr lang="kk-KZ" sz="2200" dirty="0">
                <a:latin typeface="Times New Roman" panose="02020603050405020304" pitchFamily="18" charset="0"/>
              </a:rPr>
              <a:t> </a:t>
            </a:r>
            <a:r>
              <a:rPr lang="kk-KZ" sz="2200" dirty="0" err="1">
                <a:latin typeface="Times New Roman" panose="02020603050405020304" pitchFamily="18" charset="0"/>
              </a:rPr>
              <a:t>компоненте</a:t>
            </a:r>
            <a:r>
              <a:rPr lang="ru-RU" sz="2200" dirty="0">
                <a:latin typeface="Times New Roman" panose="02020603050405020304" pitchFamily="18" charset="0"/>
              </a:rPr>
              <a:t>. </a:t>
            </a:r>
            <a:endParaRPr lang="ru-RU" sz="2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49772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</TotalTime>
  <Words>1420</Words>
  <Application>Microsoft Office PowerPoint</Application>
  <PresentationFormat>Широкоэкранный</PresentationFormat>
  <Paragraphs>271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Gill Sans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user®</dc:creator>
  <cp:lastModifiedBy>user®</cp:lastModifiedBy>
  <cp:revision>75</cp:revision>
  <cp:lastPrinted>2021-08-12T03:27:20Z</cp:lastPrinted>
  <dcterms:created xsi:type="dcterms:W3CDTF">2021-08-10T13:40:42Z</dcterms:created>
  <dcterms:modified xsi:type="dcterms:W3CDTF">2021-08-12T03:44:17Z</dcterms:modified>
</cp:coreProperties>
</file>