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21386800" cy="30279975"/>
  <p:notesSz cx="6797675" cy="9926638"/>
  <p:defaultTextStyle>
    <a:defPPr>
      <a:defRPr lang="ru-RU"/>
    </a:defPPr>
    <a:lvl1pPr marL="0" algn="l" defTabSz="295195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5975" algn="l" defTabSz="295195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1950" algn="l" defTabSz="295195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7925" algn="l" defTabSz="295195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3902" algn="l" defTabSz="295195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79877" algn="l" defTabSz="295195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5852" algn="l" defTabSz="295195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1827" algn="l" defTabSz="295195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7802" algn="l" defTabSz="295195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1" autoAdjust="0"/>
    <p:restoredTop sz="86356" autoAdjust="0"/>
  </p:normalViewPr>
  <p:slideViewPr>
    <p:cSldViewPr>
      <p:cViewPr>
        <p:scale>
          <a:sx n="33" d="100"/>
          <a:sy n="33" d="100"/>
        </p:scale>
        <p:origin x="-1536" y="-252"/>
      </p:cViewPr>
      <p:guideLst>
        <p:guide orient="horz" pos="9537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010" y="9406457"/>
            <a:ext cx="18178780" cy="64905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414C-66D7-448F-B807-9BAAD08D2B5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1531-D548-4384-B8CA-9012325D9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06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414C-66D7-448F-B807-9BAAD08D2B5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1531-D548-4384-B8CA-9012325D9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14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6797549" y="1212642"/>
            <a:ext cx="5213033" cy="258361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8458" y="1212642"/>
            <a:ext cx="15282651" cy="2583610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414C-66D7-448F-B807-9BAAD08D2B5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1531-D548-4384-B8CA-9012325D9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6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414C-66D7-448F-B807-9BAAD08D2B5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1531-D548-4384-B8CA-9012325D9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07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9410" y="19457727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3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5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05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428457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0461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38076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85691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33067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0922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414C-66D7-448F-B807-9BAAD08D2B5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1531-D548-4384-B8CA-9012325D9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16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58452" y="7065356"/>
            <a:ext cx="10247842" cy="1998338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762740" y="7065356"/>
            <a:ext cx="10247842" cy="1998338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414C-66D7-448F-B807-9BAAD08D2B5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1531-D548-4384-B8CA-9012325D9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53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0" y="1212602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1" y="6777951"/>
            <a:ext cx="9449550" cy="2824728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152" indent="0">
              <a:buNone/>
              <a:defRPr sz="6500" b="1"/>
            </a:lvl2pPr>
            <a:lvl3pPr marL="2952305" indent="0">
              <a:buNone/>
              <a:defRPr sz="5800" b="1"/>
            </a:lvl3pPr>
            <a:lvl4pPr marL="4428457" indent="0">
              <a:buNone/>
              <a:defRPr sz="5100" b="1"/>
            </a:lvl4pPr>
            <a:lvl5pPr marL="5904610" indent="0">
              <a:buNone/>
              <a:defRPr sz="5100" b="1"/>
            </a:lvl5pPr>
            <a:lvl6pPr marL="7380762" indent="0">
              <a:buNone/>
              <a:defRPr sz="5100" b="1"/>
            </a:lvl6pPr>
            <a:lvl7pPr marL="8856915" indent="0">
              <a:buNone/>
              <a:defRPr sz="5100" b="1"/>
            </a:lvl7pPr>
            <a:lvl8pPr marL="10333067" indent="0">
              <a:buNone/>
              <a:defRPr sz="5100" b="1"/>
            </a:lvl8pPr>
            <a:lvl9pPr marL="11809220" indent="0">
              <a:buNone/>
              <a:defRPr sz="5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9341" y="9602679"/>
            <a:ext cx="9449550" cy="17446033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864208" y="6777951"/>
            <a:ext cx="9453263" cy="2824728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152" indent="0">
              <a:buNone/>
              <a:defRPr sz="6500" b="1"/>
            </a:lvl2pPr>
            <a:lvl3pPr marL="2952305" indent="0">
              <a:buNone/>
              <a:defRPr sz="5800" b="1"/>
            </a:lvl3pPr>
            <a:lvl4pPr marL="4428457" indent="0">
              <a:buNone/>
              <a:defRPr sz="5100" b="1"/>
            </a:lvl4pPr>
            <a:lvl5pPr marL="5904610" indent="0">
              <a:buNone/>
              <a:defRPr sz="5100" b="1"/>
            </a:lvl5pPr>
            <a:lvl6pPr marL="7380762" indent="0">
              <a:buNone/>
              <a:defRPr sz="5100" b="1"/>
            </a:lvl6pPr>
            <a:lvl7pPr marL="8856915" indent="0">
              <a:buNone/>
              <a:defRPr sz="5100" b="1"/>
            </a:lvl7pPr>
            <a:lvl8pPr marL="10333067" indent="0">
              <a:buNone/>
              <a:defRPr sz="5100" b="1"/>
            </a:lvl8pPr>
            <a:lvl9pPr marL="11809220" indent="0">
              <a:buNone/>
              <a:defRPr sz="5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0864208" y="9602679"/>
            <a:ext cx="9453263" cy="17446033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414C-66D7-448F-B807-9BAAD08D2B5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1531-D548-4384-B8CA-9012325D9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94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414C-66D7-448F-B807-9BAAD08D2B5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1531-D548-4384-B8CA-9012325D9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40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414C-66D7-448F-B807-9BAAD08D2B5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1531-D548-4384-B8CA-9012325D9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1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1647" y="1205630"/>
            <a:ext cx="11955815" cy="25843119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9341" y="6336381"/>
            <a:ext cx="7036110" cy="20712346"/>
          </a:xfrm>
        </p:spPr>
        <p:txBody>
          <a:bodyPr/>
          <a:lstStyle>
            <a:lvl1pPr marL="0" indent="0">
              <a:buNone/>
              <a:defRPr sz="4600"/>
            </a:lvl1pPr>
            <a:lvl2pPr marL="1476152" indent="0">
              <a:buNone/>
              <a:defRPr sz="3900"/>
            </a:lvl2pPr>
            <a:lvl3pPr marL="2952305" indent="0">
              <a:buNone/>
              <a:defRPr sz="3200"/>
            </a:lvl3pPr>
            <a:lvl4pPr marL="4428457" indent="0">
              <a:buNone/>
              <a:defRPr sz="3000"/>
            </a:lvl4pPr>
            <a:lvl5pPr marL="5904610" indent="0">
              <a:buNone/>
              <a:defRPr sz="3000"/>
            </a:lvl5pPr>
            <a:lvl6pPr marL="7380762" indent="0">
              <a:buNone/>
              <a:defRPr sz="3000"/>
            </a:lvl6pPr>
            <a:lvl7pPr marL="8856915" indent="0">
              <a:buNone/>
              <a:defRPr sz="3000"/>
            </a:lvl7pPr>
            <a:lvl8pPr marL="10333067" indent="0">
              <a:buNone/>
              <a:defRPr sz="3000"/>
            </a:lvl8pPr>
            <a:lvl9pPr marL="11809220" indent="0">
              <a:buNone/>
              <a:defRPr sz="3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414C-66D7-448F-B807-9BAAD08D2B5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1531-D548-4384-B8CA-9012325D9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54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962" y="21195984"/>
            <a:ext cx="12832080" cy="250230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400"/>
            </a:lvl1pPr>
            <a:lvl2pPr marL="1476152" indent="0">
              <a:buNone/>
              <a:defRPr sz="9000"/>
            </a:lvl2pPr>
            <a:lvl3pPr marL="2952305" indent="0">
              <a:buNone/>
              <a:defRPr sz="7800"/>
            </a:lvl3pPr>
            <a:lvl4pPr marL="4428457" indent="0">
              <a:buNone/>
              <a:defRPr sz="6500"/>
            </a:lvl4pPr>
            <a:lvl5pPr marL="5904610" indent="0">
              <a:buNone/>
              <a:defRPr sz="6500"/>
            </a:lvl5pPr>
            <a:lvl6pPr marL="7380762" indent="0">
              <a:buNone/>
              <a:defRPr sz="6500"/>
            </a:lvl6pPr>
            <a:lvl7pPr marL="8856915" indent="0">
              <a:buNone/>
              <a:defRPr sz="6500"/>
            </a:lvl7pPr>
            <a:lvl8pPr marL="10333067" indent="0">
              <a:buNone/>
              <a:defRPr sz="6500"/>
            </a:lvl8pPr>
            <a:lvl9pPr marL="11809220" indent="0">
              <a:buNone/>
              <a:defRPr sz="6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91962" y="23698289"/>
            <a:ext cx="12832080" cy="3553690"/>
          </a:xfrm>
        </p:spPr>
        <p:txBody>
          <a:bodyPr/>
          <a:lstStyle>
            <a:lvl1pPr marL="0" indent="0">
              <a:buNone/>
              <a:defRPr sz="4600"/>
            </a:lvl1pPr>
            <a:lvl2pPr marL="1476152" indent="0">
              <a:buNone/>
              <a:defRPr sz="3900"/>
            </a:lvl2pPr>
            <a:lvl3pPr marL="2952305" indent="0">
              <a:buNone/>
              <a:defRPr sz="3200"/>
            </a:lvl3pPr>
            <a:lvl4pPr marL="4428457" indent="0">
              <a:buNone/>
              <a:defRPr sz="3000"/>
            </a:lvl4pPr>
            <a:lvl5pPr marL="5904610" indent="0">
              <a:buNone/>
              <a:defRPr sz="3000"/>
            </a:lvl5pPr>
            <a:lvl6pPr marL="7380762" indent="0">
              <a:buNone/>
              <a:defRPr sz="3000"/>
            </a:lvl6pPr>
            <a:lvl7pPr marL="8856915" indent="0">
              <a:buNone/>
              <a:defRPr sz="3000"/>
            </a:lvl7pPr>
            <a:lvl8pPr marL="10333067" indent="0">
              <a:buNone/>
              <a:defRPr sz="3000"/>
            </a:lvl8pPr>
            <a:lvl9pPr marL="11809220" indent="0">
              <a:buNone/>
              <a:defRPr sz="3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414C-66D7-448F-B807-9BAAD08D2B5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1531-D548-4384-B8CA-9012325D9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74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0" y="1212602"/>
            <a:ext cx="19248120" cy="5046663"/>
          </a:xfrm>
          <a:prstGeom prst="rect">
            <a:avLst/>
          </a:prstGeom>
        </p:spPr>
        <p:txBody>
          <a:bodyPr vert="horz" lIns="295230" tIns="147615" rIns="295230" bIns="14761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0" y="7065356"/>
            <a:ext cx="19248120" cy="19983383"/>
          </a:xfrm>
          <a:prstGeom prst="rect">
            <a:avLst/>
          </a:prstGeom>
        </p:spPr>
        <p:txBody>
          <a:bodyPr vert="horz" lIns="295230" tIns="147615" rIns="295230" bIns="1476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69340" y="28065090"/>
            <a:ext cx="4990253" cy="1612128"/>
          </a:xfrm>
          <a:prstGeom prst="rect">
            <a:avLst/>
          </a:prstGeom>
        </p:spPr>
        <p:txBody>
          <a:bodyPr vert="horz" lIns="295230" tIns="147615" rIns="295230" bIns="147615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9414C-66D7-448F-B807-9BAAD08D2B5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307157" y="28065090"/>
            <a:ext cx="6772487" cy="1612128"/>
          </a:xfrm>
          <a:prstGeom prst="rect">
            <a:avLst/>
          </a:prstGeom>
        </p:spPr>
        <p:txBody>
          <a:bodyPr vert="horz" lIns="295230" tIns="147615" rIns="295230" bIns="147615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327207" y="28065090"/>
            <a:ext cx="4990253" cy="1612128"/>
          </a:xfrm>
          <a:prstGeom prst="rect">
            <a:avLst/>
          </a:prstGeom>
        </p:spPr>
        <p:txBody>
          <a:bodyPr vert="horz" lIns="295230" tIns="147615" rIns="295230" bIns="147615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71531-D548-4384-B8CA-9012325D9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90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2952305" rtl="0" eaLnBrk="1" latinLnBrk="0" hangingPunct="1">
        <a:spcBef>
          <a:spcPct val="0"/>
        </a:spcBef>
        <a:buNone/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14" indent="-1107114" algn="l" defTabSz="2952305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48" indent="-922595" algn="l" defTabSz="2952305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381" indent="-738076" algn="l" defTabSz="2952305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34" indent="-738076" algn="l" defTabSz="2952305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686" indent="-738076" algn="l" defTabSz="2952305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39" indent="-738076" algn="l" defTabSz="2952305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991" indent="-738076" algn="l" defTabSz="2952305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144" indent="-738076" algn="l" defTabSz="2952305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296" indent="-738076" algn="l" defTabSz="2952305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52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05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57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10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762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15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067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20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010" y="1335095"/>
            <a:ext cx="18178780" cy="2222966"/>
          </a:xfrm>
        </p:spPr>
        <p:txBody>
          <a:bodyPr>
            <a:noAutofit/>
          </a:bodyPr>
          <a:lstStyle/>
          <a:p>
            <a:pPr marL="189791"/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									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7635" y="-2119358"/>
            <a:ext cx="21454436" cy="31228761"/>
          </a:xfrm>
          <a:solidFill>
            <a:schemeClr val="bg1"/>
          </a:solidFill>
        </p:spPr>
        <p:txBody>
          <a:bodyPr/>
          <a:lstStyle/>
          <a:p>
            <a:endParaRPr lang="ru-RU" sz="1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3534" y="-1493860"/>
            <a:ext cx="20695638" cy="288031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0879" tIns="105439" rIns="210879" bIns="105439" rtlCol="0" anchor="ctr"/>
          <a:lstStyle/>
          <a:p>
            <a:pPr marL="189791"/>
            <a:r>
              <a:rPr lang="ru-RU" sz="2800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189791"/>
            <a:endParaRPr lang="ru-RU" sz="28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9791"/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КГУ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«Средняя школа №  17» </a:t>
            </a:r>
            <a:r>
              <a:rPr lang="ru-RU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акимата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города Рудного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тренер </a:t>
            </a:r>
            <a:r>
              <a:rPr lang="ru-RU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Афонина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Вера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Владимировна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Контакты:г.Рудный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ул.Парковая,д.104  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Тел:8(71431)5 56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 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sh17rudny@mail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9791"/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9791"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исследования: Как дифференцированный подход на каждом этапе урока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повлиять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мотивацию и качество обучения отдельно взятого ученика?</a:t>
            </a:r>
          </a:p>
          <a:p>
            <a:pPr marL="189791"/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9791"/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18653463" y="3402683"/>
            <a:ext cx="1830110" cy="22995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2" descr="C:\Users\Вера Владимировна\Desktop\логотип СШ№17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88" y="-1205828"/>
            <a:ext cx="1368152" cy="130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454072" y="4842843"/>
            <a:ext cx="3914595" cy="17186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0879" tIns="105439" rIns="210879" bIns="105439" rtlCol="0" anchor="ctr"/>
          <a:lstStyle/>
          <a:p>
            <a:pPr algn="ctr"/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ЦИКЛ ИССЛЕДОВАНИЯ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4246" y="6813370"/>
            <a:ext cx="3534502" cy="71911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0879" tIns="105439" rIns="210879" bIns="105439" rtlCol="0" anchor="ctr"/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1.Формирова-ние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из учителей, работающих в 5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специальном  классе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детей с ЗПР (учитель английского языка, математики, русской литературы, школьный тренер)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36277" y="2823583"/>
            <a:ext cx="3608972" cy="94987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0879" tIns="105439" rIns="210879" bIns="105439" rtlCol="0" anchor="ctr"/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2.Определение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проблемы и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ланированне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исследования: постановка цели, задач, составление графика работы группы по исследованию урока, отбор кандидатур учащихся для наблюдения и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способов  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сбора доказательств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825343" y="2826619"/>
            <a:ext cx="3608972" cy="102694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0879" tIns="105439" rIns="210879" bIns="105439" rtlCol="0" anchor="ctr"/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3.Совместное планирование урока: целей обучения для всех, для большинства, для некоторых учеников.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Ожидаемый результат: что ученики будут знать и уметь к концу урока. Какие стратегии и учебные материалы, виды дифференциации будут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использованы?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&amp;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711843" y="2826619"/>
            <a:ext cx="3034117" cy="98739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0879" tIns="105439" rIns="210879" bIns="105439"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4.Посещение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уроков :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сбор доказательств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(наблюдение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деятель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ностью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учащихся 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В, С, «полевые записи», опрос учеников) ,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собранных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данных,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внесение изменений в планирование следующего урока</a:t>
            </a:r>
            <a:endParaRPr lang="ru-RU" sz="28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6227158" y="2826620"/>
            <a:ext cx="2129124" cy="98739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0879" tIns="105439" rIns="210879" bIns="105439"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5.Рефлексия: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обсуждение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результатов  исследования уроков, 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да-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ций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для коллег, работающих в 5 спец.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для детей с ЗПР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4434" y="15572035"/>
            <a:ext cx="21179322" cy="26642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0879" tIns="105439" rIns="210879" bIns="105439" rtlCol="0" anchor="ctr"/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 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Имеет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навыки самостоятельной работы, высокий темп. Предпочитает работать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самостоятельно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отрицательно относится  к  коллективной и групповой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работе.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Планируются задания среднего уровня мыслительной деятельности и большего объёма. Корректировка личностных качеств: умения взаимодействовать с другими, работать в коллективе, помочь увидеть свои возможности в оказании помощи и побудить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поддерживать других, делиться своими знаниями и опытом.</a:t>
            </a:r>
          </a:p>
        </p:txBody>
      </p:sp>
      <p:sp>
        <p:nvSpPr>
          <p:cNvPr id="32" name="Стрелка вправо 31"/>
          <p:cNvSpPr/>
          <p:nvPr/>
        </p:nvSpPr>
        <p:spPr>
          <a:xfrm>
            <a:off x="4168748" y="9462571"/>
            <a:ext cx="760187" cy="152841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0879" tIns="105439" rIns="210879" bIns="105439"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8065156" y="9868218"/>
            <a:ext cx="760187" cy="152841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0879" tIns="105439" rIns="210879" bIns="105439"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12074523" y="9584644"/>
            <a:ext cx="760187" cy="152841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0879" tIns="105439" rIns="210879" bIns="105439"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15745961" y="9104009"/>
            <a:ext cx="634699" cy="152841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0879" tIns="105439" rIns="210879" bIns="105439"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68198" y="14004505"/>
            <a:ext cx="21110596" cy="135150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0879" tIns="105439" rIns="210879" bIns="105439"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ПОРТРЕТ УЧЕНИКА. ЧТО ПЛАНИРОВАЛОСЬ  НА УРОКЕ? РЕЗУЛЬТАТ.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67426" y="18596372"/>
            <a:ext cx="21086330" cy="10801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0879" tIns="105439" rIns="210879" bIns="105439" rtlCol="0" anchor="ctr"/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 В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Способен 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работать по образцу, алгоритму, наводящему вопросу, по аналогии. Планировались задания низкого уровня мыслительной деятельности, поддержка 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67428" y="20036532"/>
            <a:ext cx="21086330" cy="23042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0879" tIns="105439" rIns="210879" bIns="105439" rtlCol="0" anchor="ctr"/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 С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Имеет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низкий уровень мотивации, слабо сформированы учебные навыки, не успевает за темпом урока, теряется, нуждается в постоянной помощи и поддержке. Планировались задания низкого уровня мыслительной деятельности, меньшего объёма, постоянная помощь и поддержка как со стороны учителя ,так и со стороны более сильного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ученика.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Следовательно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повысится мотивация, появится уверенность в своих силах, выполнит задания низкого уровня мыслительной деятельности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19577" y="22988860"/>
            <a:ext cx="7686646" cy="55446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0879" tIns="105439" rIns="210879" bIns="105439" rtlCol="0" anchor="ctr"/>
          <a:lstStyle/>
          <a:p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Сбор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доказательств: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1.Наблюдение на уроке- ведение записей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2.Опрос- интервью: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1.Понравился ли тебе урок?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2.Какое задание ,по – твоему ,было самым интересным?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3.Что было самым трудным на уроке и почему?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4.Что помогло справиться с трудностями?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5.Что нужно сделать, чтобы улучшить свою успеваемость?</a:t>
            </a:r>
          </a:p>
          <a:p>
            <a:endParaRPr lang="ru-RU" sz="28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607028" y="22556812"/>
            <a:ext cx="9513287" cy="59766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0879" tIns="105439" rIns="210879" bIns="105439" rtlCol="0" anchor="ctr"/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Выводы:1.Дифференцированный подход на  каждом  этапе урока влияет на качество и  мотивацию отдельно взятого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ученика- все обучающиеся достигли цели урока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2.Исследование помогает выявить проблемы всех  работающих в данном классе учителей и найти пути решения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3.Исследование урока выявило также низкий уровень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саморефлексии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завышенную самооценку. Эта проблема может стать предметом исследования в данном классе как группой учителей, так и индивидуальным исследованием учителя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598056" y="22340787"/>
            <a:ext cx="4655702" cy="66247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0879" tIns="105439" rIns="210879" bIns="105439" rtlCol="0" anchor="ctr"/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предоставления результатов исследования урока:1. Школьный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МС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«Исследовательская деятельность учителя» 2.Рекомендации  для педагогов 5 спец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для детей с ЗПР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Литература: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АбдрахмановаЖ.Б.,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Биярова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С.Б.,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Зейнолдина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Г.Т. и др.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Lesson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для желающих заниматься исследованием своего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урока:мет.рек.Астана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АОО «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НИШ»Центр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мастерства,2015г.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3095" y="5994971"/>
            <a:ext cx="1830110" cy="22322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9846" y="8367979"/>
            <a:ext cx="1815940" cy="2189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3094" y="10990989"/>
            <a:ext cx="1916080" cy="21051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454072" y="1746499"/>
            <a:ext cx="4382205" cy="28059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Актуальность: создание условий для обучения школьников с разными образовательными </a:t>
            </a: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способности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Особеннос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26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</TotalTime>
  <Words>509</Words>
  <Application>Microsoft Office PowerPoint</Application>
  <PresentationFormat>Произвольный</PresentationFormat>
  <Paragraphs>37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Вера Владимировна</dc:creator>
  <cp:lastModifiedBy>Вера Владимировна</cp:lastModifiedBy>
  <cp:revision>56</cp:revision>
  <cp:lastPrinted>2020-02-19T08:20:36Z</cp:lastPrinted>
  <dcterms:created xsi:type="dcterms:W3CDTF">2019-03-29T11:30:09Z</dcterms:created>
  <dcterms:modified xsi:type="dcterms:W3CDTF">2020-02-20T08:01:22Z</dcterms:modified>
</cp:coreProperties>
</file>